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6"/>
  </p:notesMasterIdLst>
  <p:sldIdLst>
    <p:sldId id="285" r:id="rId7"/>
    <p:sldId id="141169235" r:id="rId8"/>
    <p:sldId id="316" r:id="rId9"/>
    <p:sldId id="141169241" r:id="rId10"/>
    <p:sldId id="141169238" r:id="rId11"/>
    <p:sldId id="141169175" r:id="rId12"/>
    <p:sldId id="141169217" r:id="rId13"/>
    <p:sldId id="141169236" r:id="rId14"/>
    <p:sldId id="141169243" r:id="rId15"/>
    <p:sldId id="141169244" r:id="rId16"/>
    <p:sldId id="141169157" r:id="rId17"/>
    <p:sldId id="141169229" r:id="rId18"/>
    <p:sldId id="141169211" r:id="rId19"/>
    <p:sldId id="141169215" r:id="rId20"/>
    <p:sldId id="256" r:id="rId21"/>
    <p:sldId id="141169192" r:id="rId22"/>
    <p:sldId id="141169188" r:id="rId23"/>
    <p:sldId id="264" r:id="rId24"/>
    <p:sldId id="353"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E83"/>
    <a:srgbClr val="002F5D"/>
    <a:srgbClr val="6399FE"/>
    <a:srgbClr val="92D050"/>
    <a:srgbClr val="F7F8FC"/>
    <a:srgbClr val="A02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2060"/>
                </a:solidFill>
                <a:latin typeface="Verdana" panose="020B0604030504040204" pitchFamily="34" charset="0"/>
                <a:ea typeface="Verdana" panose="020B0604030504040204" pitchFamily="34" charset="0"/>
                <a:cs typeface="+mn-cs"/>
              </a:defRPr>
            </a:pPr>
            <a:r>
              <a:rPr lang="it-IT"/>
              <a:t>Distribuzione della partecipazione tenendo conto del punteggio aggiuntivo per condivisione con Parti Sociali</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2060"/>
              </a:solidFill>
              <a:latin typeface="Verdana" panose="020B0604030504040204" pitchFamily="34" charset="0"/>
              <a:ea typeface="Verdana" panose="020B0604030504040204" pitchFamily="34" charset="0"/>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1-CD94-4CDB-A7BE-4E2BBA06DC01}"/>
              </c:ext>
            </c:extLst>
          </c:dPt>
          <c:dPt>
            <c:idx val="1"/>
            <c:invertIfNegative val="0"/>
            <c:bubble3D val="0"/>
            <c:spPr>
              <a:solidFill>
                <a:srgbClr val="FF9900"/>
              </a:solidFill>
              <a:ln>
                <a:solidFill>
                  <a:srgbClr val="FF9900"/>
                </a:solidFill>
              </a:ln>
              <a:effectLst/>
            </c:spPr>
            <c:extLst>
              <c:ext xmlns:c16="http://schemas.microsoft.com/office/drawing/2014/chart" uri="{C3380CC4-5D6E-409C-BE32-E72D297353CC}">
                <c16:uniqueId val="{00000003-CD94-4CDB-A7BE-4E2BBA06DC01}"/>
              </c:ext>
            </c:extLst>
          </c:dPt>
          <c:dPt>
            <c:idx val="2"/>
            <c:invertIfNegative val="0"/>
            <c:bubble3D val="0"/>
            <c:spPr>
              <a:solidFill>
                <a:schemeClr val="accent6">
                  <a:lumMod val="50000"/>
                </a:schemeClr>
              </a:solidFill>
              <a:ln>
                <a:solidFill>
                  <a:schemeClr val="accent6">
                    <a:lumMod val="50000"/>
                  </a:schemeClr>
                </a:solidFill>
              </a:ln>
              <a:effectLst/>
            </c:spPr>
            <c:extLst>
              <c:ext xmlns:c16="http://schemas.microsoft.com/office/drawing/2014/chart" uri="{C3380CC4-5D6E-409C-BE32-E72D297353CC}">
                <c16:uniqueId val="{00000005-CD94-4CDB-A7BE-4E2BBA06DC01}"/>
              </c:ext>
            </c:extLst>
          </c:dPt>
          <c:dPt>
            <c:idx val="3"/>
            <c:invertIfNegative val="0"/>
            <c:bubble3D val="0"/>
            <c:spPr>
              <a:solidFill>
                <a:schemeClr val="accent1">
                  <a:lumMod val="60000"/>
                  <a:lumOff val="40000"/>
                </a:schemeClr>
              </a:solidFill>
              <a:ln>
                <a:solidFill>
                  <a:schemeClr val="accent1">
                    <a:lumMod val="60000"/>
                    <a:lumOff val="40000"/>
                  </a:schemeClr>
                </a:solidFill>
              </a:ln>
              <a:effectLst/>
            </c:spPr>
            <c:extLst>
              <c:ext xmlns:c16="http://schemas.microsoft.com/office/drawing/2014/chart" uri="{C3380CC4-5D6E-409C-BE32-E72D297353CC}">
                <c16:uniqueId val="{00000007-CD94-4CDB-A7BE-4E2BBA06DC01}"/>
              </c:ext>
            </c:extLst>
          </c:dPt>
          <c:cat>
            <c:strRef>
              <c:f>'tabelle invio 1-4'!$R$5:$R$8</c:f>
              <c:strCache>
                <c:ptCount val="4"/>
                <c:pt idx="0">
                  <c:v>Nessuna condivisione con Parti Sociali</c:v>
                </c:pt>
                <c:pt idx="1">
                  <c:v>Progetto condiviso con due o più parti sociali (di cui almeno una di rappresentanza delle aziende e una di rappresentanza dei lavoratori)</c:v>
                </c:pt>
                <c:pt idx="2">
                  <c:v>Progetto condiviso con Ente Bilaterale o Organismo Paritetico</c:v>
                </c:pt>
                <c:pt idx="3">
                  <c:v>Progetto condiviso o di cui è stata resa informativa al RLS/RLST</c:v>
                </c:pt>
              </c:strCache>
              <c:extLst/>
            </c:strRef>
          </c:cat>
          <c:val>
            <c:numRef>
              <c:f>'tabelle invio 1-4'!$S$5:$S$8</c:f>
              <c:numCache>
                <c:formatCode>#,##0_ ;\-#,##0\ </c:formatCode>
                <c:ptCount val="4"/>
                <c:pt idx="0">
                  <c:v>11048</c:v>
                </c:pt>
                <c:pt idx="1">
                  <c:v>230</c:v>
                </c:pt>
                <c:pt idx="2">
                  <c:v>616</c:v>
                </c:pt>
                <c:pt idx="3">
                  <c:v>2788</c:v>
                </c:pt>
              </c:numCache>
              <c:extLst/>
            </c:numRef>
          </c:val>
          <c:extLst>
            <c:ext xmlns:c16="http://schemas.microsoft.com/office/drawing/2014/chart" uri="{C3380CC4-5D6E-409C-BE32-E72D297353CC}">
              <c16:uniqueId val="{00000008-CD94-4CDB-A7BE-4E2BBA06DC01}"/>
            </c:ext>
          </c:extLst>
        </c:ser>
        <c:dLbls>
          <c:showLegendKey val="0"/>
          <c:showVal val="0"/>
          <c:showCatName val="0"/>
          <c:showSerName val="0"/>
          <c:showPercent val="0"/>
          <c:showBubbleSize val="0"/>
        </c:dLbls>
        <c:gapWidth val="182"/>
        <c:axId val="1694569055"/>
        <c:axId val="1694558015"/>
      </c:barChart>
      <c:catAx>
        <c:axId val="16945690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crossAx val="1694558015"/>
        <c:crosses val="autoZero"/>
        <c:auto val="1"/>
        <c:lblAlgn val="ctr"/>
        <c:lblOffset val="100"/>
        <c:noMultiLvlLbl val="0"/>
      </c:catAx>
      <c:valAx>
        <c:axId val="1694558015"/>
        <c:scaling>
          <c:orientation val="minMax"/>
        </c:scaling>
        <c:delete val="0"/>
        <c:axPos val="b"/>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crossAx val="169456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060"/>
          </a:solidFill>
          <a:latin typeface="Verdana" panose="020B0604030504040204" pitchFamily="34" charset="0"/>
          <a:ea typeface="Verdana" panose="020B060403050404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Verdana" panose="020B0604030504040204" pitchFamily="34" charset="0"/>
                <a:ea typeface="Verdana" panose="020B0604030504040204" pitchFamily="34" charset="0"/>
                <a:cs typeface="+mn-cs"/>
              </a:defRPr>
            </a:pPr>
            <a:r>
              <a:rPr lang="it-IT" b="0" dirty="0"/>
              <a:t>Distribuzione del punteggio aggiuntivo per condivisione con le parti sociali</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Verdana" panose="020B0604030504040204" pitchFamily="34" charset="0"/>
              <a:ea typeface="Verdana" panose="020B0604030504040204" pitchFamily="34" charset="0"/>
              <a:cs typeface="+mn-cs"/>
            </a:defRPr>
          </a:pPr>
          <a:endParaRPr lang="it-IT"/>
        </a:p>
      </c:txPr>
    </c:title>
    <c:autoTitleDeleted val="0"/>
    <c:plotArea>
      <c:layout/>
      <c:barChart>
        <c:barDir val="col"/>
        <c:grouping val="clustered"/>
        <c:varyColors val="0"/>
        <c:ser>
          <c:idx val="1"/>
          <c:order val="1"/>
          <c:tx>
            <c:strRef>
              <c:f>'tabelle invio 1-4'!$T$27</c:f>
              <c:strCache>
                <c:ptCount val="1"/>
                <c:pt idx="0">
                  <c:v>Progetto condiviso con due o più parti sociali (di cui almeno una di rappresentanza delle aziende e una di rappresentanza dei lavoratori)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 invio 1-4'!$R$28:$R$34</c:f>
              <c:strCache>
                <c:ptCount val="7"/>
                <c:pt idx="0">
                  <c:v>ASSE 1.1</c:v>
                </c:pt>
                <c:pt idx="1">
                  <c:v>ASSE 1.2</c:v>
                </c:pt>
                <c:pt idx="2">
                  <c:v>ASSE 2</c:v>
                </c:pt>
                <c:pt idx="3">
                  <c:v>ASSE 3</c:v>
                </c:pt>
                <c:pt idx="4">
                  <c:v>ASSE 4 </c:v>
                </c:pt>
                <c:pt idx="5">
                  <c:v>ASSE 5.1</c:v>
                </c:pt>
                <c:pt idx="6">
                  <c:v>ASSE 5.2 </c:v>
                </c:pt>
              </c:strCache>
            </c:strRef>
          </c:cat>
          <c:val>
            <c:numRef>
              <c:f>'tabelle invio 1-4'!$T$28:$T$34</c:f>
              <c:numCache>
                <c:formatCode>#,##0_ ;\-#,##0\ </c:formatCode>
                <c:ptCount val="7"/>
                <c:pt idx="0">
                  <c:v>17</c:v>
                </c:pt>
                <c:pt idx="1">
                  <c:v>3</c:v>
                </c:pt>
                <c:pt idx="2">
                  <c:v>71</c:v>
                </c:pt>
                <c:pt idx="3">
                  <c:v>29</c:v>
                </c:pt>
                <c:pt idx="4">
                  <c:v>3</c:v>
                </c:pt>
                <c:pt idx="5">
                  <c:v>76</c:v>
                </c:pt>
                <c:pt idx="6">
                  <c:v>31</c:v>
                </c:pt>
              </c:numCache>
            </c:numRef>
          </c:val>
          <c:extLst>
            <c:ext xmlns:c16="http://schemas.microsoft.com/office/drawing/2014/chart" uri="{C3380CC4-5D6E-409C-BE32-E72D297353CC}">
              <c16:uniqueId val="{00000000-6636-40A4-A422-4B90E4299878}"/>
            </c:ext>
          </c:extLst>
        </c:ser>
        <c:ser>
          <c:idx val="2"/>
          <c:order val="2"/>
          <c:tx>
            <c:strRef>
              <c:f>'tabelle invio 1-4'!$U$27</c:f>
              <c:strCache>
                <c:ptCount val="1"/>
                <c:pt idx="0">
                  <c:v>Progetto condiviso con Ente Bilaterale o Organismo Paritetico</c:v>
                </c:pt>
              </c:strCache>
            </c:strRef>
          </c:tx>
          <c:spPr>
            <a:solidFill>
              <a:schemeClr val="accent3"/>
            </a:solidFill>
            <a:ln>
              <a:noFill/>
            </a:ln>
            <a:effectLst/>
          </c:spPr>
          <c:invertIfNegative val="0"/>
          <c:dLbls>
            <c:dLbl>
              <c:idx val="4"/>
              <c:layout>
                <c:manualLayout>
                  <c:x val="4.1381831681517479E-3"/>
                  <c:y val="-4.5664564108663755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5269895890479996E-2"/>
                      <c:h val="4.2854710872305891E-2"/>
                    </c:manualLayout>
                  </c15:layout>
                </c:ext>
                <c:ext xmlns:c16="http://schemas.microsoft.com/office/drawing/2014/chart" uri="{C3380CC4-5D6E-409C-BE32-E72D297353CC}">
                  <c16:uniqueId val="{00000001-6636-40A4-A422-4B90E4299878}"/>
                </c:ext>
              </c:extLst>
            </c:dLbl>
            <c:spPr>
              <a:noFill/>
              <a:ln>
                <a:noFill/>
              </a:ln>
              <a:effectLst/>
            </c:spPr>
            <c:txPr>
              <a:bodyPr rot="0" spcFirstLastPara="1" vertOverflow="ellipsis" vert="horz" wrap="square" anchor="ctr" anchorCtr="1"/>
              <a:lstStyle/>
              <a:p>
                <a:pPr>
                  <a:defRPr sz="900" b="1"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 invio 1-4'!$R$28:$R$34</c:f>
              <c:strCache>
                <c:ptCount val="7"/>
                <c:pt idx="0">
                  <c:v>ASSE 1.1</c:v>
                </c:pt>
                <c:pt idx="1">
                  <c:v>ASSE 1.2</c:v>
                </c:pt>
                <c:pt idx="2">
                  <c:v>ASSE 2</c:v>
                </c:pt>
                <c:pt idx="3">
                  <c:v>ASSE 3</c:v>
                </c:pt>
                <c:pt idx="4">
                  <c:v>ASSE 4 </c:v>
                </c:pt>
                <c:pt idx="5">
                  <c:v>ASSE 5.1</c:v>
                </c:pt>
                <c:pt idx="6">
                  <c:v>ASSE 5.2 </c:v>
                </c:pt>
              </c:strCache>
            </c:strRef>
          </c:cat>
          <c:val>
            <c:numRef>
              <c:f>'tabelle invio 1-4'!$U$28:$U$34</c:f>
              <c:numCache>
                <c:formatCode>#,##0_ ;\-#,##0\ </c:formatCode>
                <c:ptCount val="7"/>
                <c:pt idx="0">
                  <c:v>57</c:v>
                </c:pt>
                <c:pt idx="1">
                  <c:v>14</c:v>
                </c:pt>
                <c:pt idx="2">
                  <c:v>163</c:v>
                </c:pt>
                <c:pt idx="3">
                  <c:v>102</c:v>
                </c:pt>
                <c:pt idx="4">
                  <c:v>9</c:v>
                </c:pt>
                <c:pt idx="5">
                  <c:v>212</c:v>
                </c:pt>
                <c:pt idx="6">
                  <c:v>59</c:v>
                </c:pt>
              </c:numCache>
            </c:numRef>
          </c:val>
          <c:extLst>
            <c:ext xmlns:c16="http://schemas.microsoft.com/office/drawing/2014/chart" uri="{C3380CC4-5D6E-409C-BE32-E72D297353CC}">
              <c16:uniqueId val="{00000002-6636-40A4-A422-4B90E4299878}"/>
            </c:ext>
          </c:extLst>
        </c:ser>
        <c:ser>
          <c:idx val="3"/>
          <c:order val="3"/>
          <c:tx>
            <c:strRef>
              <c:f>'tabelle invio 1-4'!#REF!</c:f>
              <c:strCache>
                <c:ptCount val="1"/>
                <c:pt idx="0">
                  <c:v>#REF!</c:v>
                </c:pt>
              </c:strCache>
            </c:strRef>
          </c:tx>
          <c:spPr>
            <a:solidFill>
              <a:schemeClr val="accent4"/>
            </a:solidFill>
            <a:ln>
              <a:noFill/>
            </a:ln>
            <a:effectLst/>
          </c:spPr>
          <c:invertIfNegative val="0"/>
          <c:cat>
            <c:strRef>
              <c:f>'tabelle invio 1-4'!$R$28:$R$34</c:f>
              <c:strCache>
                <c:ptCount val="7"/>
                <c:pt idx="0">
                  <c:v>ASSE 1.1</c:v>
                </c:pt>
                <c:pt idx="1">
                  <c:v>ASSE 1.2</c:v>
                </c:pt>
                <c:pt idx="2">
                  <c:v>ASSE 2</c:v>
                </c:pt>
                <c:pt idx="3">
                  <c:v>ASSE 3</c:v>
                </c:pt>
                <c:pt idx="4">
                  <c:v>ASSE 4 </c:v>
                </c:pt>
                <c:pt idx="5">
                  <c:v>ASSE 5.1</c:v>
                </c:pt>
                <c:pt idx="6">
                  <c:v>ASSE 5.2 </c:v>
                </c:pt>
              </c:strCache>
            </c:strRef>
          </c:cat>
          <c:val>
            <c:numRef>
              <c:f>'tabelle invio 1-4'!#REF!</c:f>
              <c:numCache>
                <c:formatCode>General</c:formatCode>
                <c:ptCount val="1"/>
                <c:pt idx="0">
                  <c:v>1</c:v>
                </c:pt>
              </c:numCache>
            </c:numRef>
          </c:val>
          <c:extLst>
            <c:ext xmlns:c16="http://schemas.microsoft.com/office/drawing/2014/chart" uri="{C3380CC4-5D6E-409C-BE32-E72D297353CC}">
              <c16:uniqueId val="{00000003-6636-40A4-A422-4B90E4299878}"/>
            </c:ext>
          </c:extLst>
        </c:ser>
        <c:ser>
          <c:idx val="4"/>
          <c:order val="4"/>
          <c:tx>
            <c:strRef>
              <c:f>'tabelle invio 1-4'!$V$27</c:f>
              <c:strCache>
                <c:ptCount val="1"/>
                <c:pt idx="0">
                  <c:v>Progetto condiviso o di cui è stata resa informativa al RLS/RLST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 invio 1-4'!$R$28:$R$34</c:f>
              <c:strCache>
                <c:ptCount val="7"/>
                <c:pt idx="0">
                  <c:v>ASSE 1.1</c:v>
                </c:pt>
                <c:pt idx="1">
                  <c:v>ASSE 1.2</c:v>
                </c:pt>
                <c:pt idx="2">
                  <c:v>ASSE 2</c:v>
                </c:pt>
                <c:pt idx="3">
                  <c:v>ASSE 3</c:v>
                </c:pt>
                <c:pt idx="4">
                  <c:v>ASSE 4 </c:v>
                </c:pt>
                <c:pt idx="5">
                  <c:v>ASSE 5.1</c:v>
                </c:pt>
                <c:pt idx="6">
                  <c:v>ASSE 5.2 </c:v>
                </c:pt>
              </c:strCache>
            </c:strRef>
          </c:cat>
          <c:val>
            <c:numRef>
              <c:f>'tabelle invio 1-4'!$V$28:$V$34</c:f>
              <c:numCache>
                <c:formatCode>#,##0_ ;\-#,##0\ </c:formatCode>
                <c:ptCount val="7"/>
                <c:pt idx="0">
                  <c:v>447</c:v>
                </c:pt>
                <c:pt idx="1">
                  <c:v>234</c:v>
                </c:pt>
                <c:pt idx="2">
                  <c:v>1204</c:v>
                </c:pt>
                <c:pt idx="3">
                  <c:v>665</c:v>
                </c:pt>
                <c:pt idx="4">
                  <c:v>106</c:v>
                </c:pt>
                <c:pt idx="5">
                  <c:v>93</c:v>
                </c:pt>
                <c:pt idx="6">
                  <c:v>39</c:v>
                </c:pt>
              </c:numCache>
            </c:numRef>
          </c:val>
          <c:extLst>
            <c:ext xmlns:c16="http://schemas.microsoft.com/office/drawing/2014/chart" uri="{C3380CC4-5D6E-409C-BE32-E72D297353CC}">
              <c16:uniqueId val="{00000004-6636-40A4-A422-4B90E4299878}"/>
            </c:ext>
          </c:extLst>
        </c:ser>
        <c:dLbls>
          <c:showLegendKey val="0"/>
          <c:showVal val="0"/>
          <c:showCatName val="0"/>
          <c:showSerName val="0"/>
          <c:showPercent val="0"/>
          <c:showBubbleSize val="0"/>
        </c:dLbls>
        <c:gapWidth val="150"/>
        <c:axId val="734191664"/>
        <c:axId val="734194544"/>
        <c:extLst>
          <c:ext xmlns:c15="http://schemas.microsoft.com/office/drawing/2012/chart" uri="{02D57815-91ED-43cb-92C2-25804820EDAC}">
            <c15:filteredBarSeries>
              <c15:ser>
                <c:idx val="0"/>
                <c:order val="0"/>
                <c:tx>
                  <c:strRef>
                    <c:extLst>
                      <c:ext uri="{02D57815-91ED-43cb-92C2-25804820EDAC}">
                        <c15:formulaRef>
                          <c15:sqref>'tabelle invio 1-4'!$S$27</c15:sqref>
                        </c15:formulaRef>
                      </c:ext>
                    </c:extLst>
                    <c:strCache>
                      <c:ptCount val="1"/>
                      <c:pt idx="0">
                        <c:v>Nessuna condivisione con Parti Sociali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 invio 1-4'!$R$28:$R$34</c15:sqref>
                        </c15:formulaRef>
                      </c:ext>
                    </c:extLst>
                    <c:strCache>
                      <c:ptCount val="7"/>
                      <c:pt idx="0">
                        <c:v>ASSE 1.1</c:v>
                      </c:pt>
                      <c:pt idx="1">
                        <c:v>ASSE 1.2</c:v>
                      </c:pt>
                      <c:pt idx="2">
                        <c:v>ASSE 2</c:v>
                      </c:pt>
                      <c:pt idx="3">
                        <c:v>ASSE 3</c:v>
                      </c:pt>
                      <c:pt idx="4">
                        <c:v>ASSE 4 </c:v>
                      </c:pt>
                      <c:pt idx="5">
                        <c:v>ASSE 5.1</c:v>
                      </c:pt>
                      <c:pt idx="6">
                        <c:v>ASSE 5.2 </c:v>
                      </c:pt>
                    </c:strCache>
                  </c:strRef>
                </c:cat>
                <c:val>
                  <c:numRef>
                    <c:extLst>
                      <c:ext uri="{02D57815-91ED-43cb-92C2-25804820EDAC}">
                        <c15:formulaRef>
                          <c15:sqref>'tabelle invio 1-4'!$S$28:$S$34</c15:sqref>
                        </c15:formulaRef>
                      </c:ext>
                    </c:extLst>
                    <c:numCache>
                      <c:formatCode>#,##0_ ;\-#,##0\ </c:formatCode>
                      <c:ptCount val="7"/>
                      <c:pt idx="0">
                        <c:v>587</c:v>
                      </c:pt>
                      <c:pt idx="1">
                        <c:v>235</c:v>
                      </c:pt>
                      <c:pt idx="2">
                        <c:v>2141</c:v>
                      </c:pt>
                      <c:pt idx="3">
                        <c:v>1506</c:v>
                      </c:pt>
                      <c:pt idx="4">
                        <c:v>503</c:v>
                      </c:pt>
                      <c:pt idx="5">
                        <c:v>4438</c:v>
                      </c:pt>
                      <c:pt idx="6">
                        <c:v>1638</c:v>
                      </c:pt>
                    </c:numCache>
                  </c:numRef>
                </c:val>
                <c:extLst>
                  <c:ext xmlns:c16="http://schemas.microsoft.com/office/drawing/2014/chart" uri="{C3380CC4-5D6E-409C-BE32-E72D297353CC}">
                    <c16:uniqueId val="{00000005-6636-40A4-A422-4B90E4299878}"/>
                  </c:ext>
                </c:extLst>
              </c15:ser>
            </c15:filteredBarSeries>
          </c:ext>
        </c:extLst>
      </c:barChart>
      <c:catAx>
        <c:axId val="73419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crossAx val="734194544"/>
        <c:crosses val="autoZero"/>
        <c:auto val="1"/>
        <c:lblAlgn val="ctr"/>
        <c:lblOffset val="100"/>
        <c:noMultiLvlLbl val="0"/>
      </c:catAx>
      <c:valAx>
        <c:axId val="734194544"/>
        <c:scaling>
          <c:orientation val="minMax"/>
        </c:scaling>
        <c:delete val="1"/>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crossAx val="73419166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Verdana" panose="020B0604030504040204" pitchFamily="34" charset="0"/>
              <a:ea typeface="Verdana" panose="020B0604030504040204" pitchFamily="34" charset="0"/>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002060"/>
          </a:solidFill>
          <a:latin typeface="Verdana" panose="020B0604030504040204" pitchFamily="34" charset="0"/>
          <a:ea typeface="Verdana" panose="020B060403050404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B8D26-F253-4387-AD7E-35A76B6BDD1E}"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it-IT"/>
        </a:p>
      </dgm:t>
    </dgm:pt>
    <dgm:pt modelId="{76795478-D1A4-4F19-BDA4-B9410FA2199D}">
      <dgm:prSet phldrT="[Testo]" custT="1"/>
      <dgm:spPr/>
      <dgm:t>
        <a:bodyPr/>
        <a:lstStyle/>
        <a:p>
          <a:r>
            <a:rPr lang="it-IT" sz="2800" b="1" dirty="0">
              <a:ln>
                <a:solidFill>
                  <a:srgbClr val="002060"/>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ISI 2024</a:t>
          </a:r>
        </a:p>
      </dgm:t>
    </dgm:pt>
    <dgm:pt modelId="{319BA45C-6E53-4612-B0DC-C0B6FDDB00F4}" type="parTrans" cxnId="{AAF72068-A259-48ED-A2E6-F3A149438EEF}">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8AEC61D2-65B5-4051-BD55-9A0995A2651D}" type="sibTrans" cxnId="{AAF72068-A259-48ED-A2E6-F3A149438EEF}">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A3E89FDA-1530-4043-B5A6-1EF56D11CF0E}">
      <dgm:prSet phldrT="[Testo]" custT="1"/>
      <dgm:spPr/>
      <dgm:t>
        <a:bodyPr/>
        <a:lstStyle/>
        <a:p>
          <a:r>
            <a:rPr lang="it-IT" sz="1200" b="1" dirty="0">
              <a:solidFill>
                <a:srgbClr val="002060"/>
              </a:solidFill>
              <a:latin typeface="Verdana" panose="020B0604030504040204" pitchFamily="34" charset="0"/>
              <a:ea typeface="Verdana" panose="020B0604030504040204" pitchFamily="34" charset="0"/>
            </a:rPr>
            <a:t>INCREMENTO</a:t>
          </a:r>
        </a:p>
        <a:p>
          <a:r>
            <a:rPr lang="it-IT" sz="1200" b="1" dirty="0">
              <a:solidFill>
                <a:srgbClr val="002060"/>
              </a:solidFill>
              <a:latin typeface="Verdana" panose="020B0604030504040204" pitchFamily="34" charset="0"/>
              <a:ea typeface="Verdana" panose="020B0604030504040204" pitchFamily="34" charset="0"/>
            </a:rPr>
            <a:t>MISURE per PMI</a:t>
          </a:r>
        </a:p>
      </dgm:t>
    </dgm:pt>
    <dgm:pt modelId="{DE23AF0B-3CF9-44B3-BB8F-D7FEFEE1EB83}" type="parTrans" cxnId="{B21921A2-AD6F-4E86-8FF1-1FD6C8BAB7C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1686991D-46E4-4E8C-898C-DC3AFA835671}" type="sibTrans" cxnId="{B21921A2-AD6F-4E86-8FF1-1FD6C8BAB7C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5A16942A-313F-4676-9768-B8388AE61016}">
      <dgm:prSet phldrT="[Testo]" custT="1"/>
      <dgm:spPr/>
      <dgm:t>
        <a:bodyPr/>
        <a:lstStyle/>
        <a:p>
          <a:r>
            <a:rPr lang="it-IT" sz="1200" b="1" dirty="0">
              <a:solidFill>
                <a:srgbClr val="002060"/>
              </a:solidFill>
              <a:latin typeface="Verdana" panose="020B0604030504040204" pitchFamily="34" charset="0"/>
              <a:ea typeface="Verdana" panose="020B0604030504040204" pitchFamily="34" charset="0"/>
            </a:rPr>
            <a:t>INNOVAZIONE TECNOLOGICA</a:t>
          </a:r>
        </a:p>
      </dgm:t>
    </dgm:pt>
    <dgm:pt modelId="{2175F82B-F545-4733-B262-A36E1038B6DD}" type="parTrans" cxnId="{C99EEA4A-F850-4CC6-82CE-843D92DA6A99}">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61C00C6C-8239-47DE-B256-7BC7C5529169}" type="sibTrans" cxnId="{C99EEA4A-F850-4CC6-82CE-843D92DA6A99}">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A2572C3B-19D2-4F00-9A99-A027DBFE8F95}">
      <dgm:prSet custT="1"/>
      <dgm:spPr/>
      <dgm:t>
        <a:bodyPr/>
        <a:lstStyle/>
        <a:p>
          <a:r>
            <a:rPr lang="it-IT" sz="1200" b="1" dirty="0">
              <a:solidFill>
                <a:srgbClr val="002060"/>
              </a:solidFill>
              <a:latin typeface="Verdana" panose="020B0604030504040204" pitchFamily="34" charset="0"/>
              <a:ea typeface="Verdana" panose="020B0604030504040204" pitchFamily="34" charset="0"/>
            </a:rPr>
            <a:t>SEMPLIFICAZIONE</a:t>
          </a:r>
        </a:p>
        <a:p>
          <a:r>
            <a:rPr lang="it-IT" sz="1200" b="1" dirty="0">
              <a:solidFill>
                <a:srgbClr val="002060"/>
              </a:solidFill>
              <a:latin typeface="Verdana" panose="020B0604030504040204" pitchFamily="34" charset="0"/>
              <a:ea typeface="Verdana" panose="020B0604030504040204" pitchFamily="34" charset="0"/>
            </a:rPr>
            <a:t>ITER TECNICO</a:t>
          </a:r>
        </a:p>
        <a:p>
          <a:r>
            <a:rPr lang="it-IT" sz="1200" b="1" dirty="0">
              <a:solidFill>
                <a:srgbClr val="002060"/>
              </a:solidFill>
              <a:latin typeface="Verdana" panose="020B0604030504040204" pitchFamily="34" charset="0"/>
              <a:ea typeface="Verdana" panose="020B0604030504040204" pitchFamily="34" charset="0"/>
            </a:rPr>
            <a:t>PROCEDURALE</a:t>
          </a:r>
        </a:p>
      </dgm:t>
    </dgm:pt>
    <dgm:pt modelId="{28F69367-83A2-4098-BE16-2A630A389F14}" type="parTrans" cxnId="{6358173C-8D63-4FA8-8C54-CD0D6ACA4A7A}">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947FEFEB-8BA6-40FC-B113-CCDD6E80D6E7}" type="sibTrans" cxnId="{6358173C-8D63-4FA8-8C54-CD0D6ACA4A7A}">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C28B73CD-C160-4BF5-BA5A-51072F46C238}">
      <dgm:prSet custT="1"/>
      <dgm:spPr/>
      <dgm:t>
        <a:bodyPr/>
        <a:lstStyle/>
        <a:p>
          <a:r>
            <a:rPr lang="it-IT" sz="1200" b="1">
              <a:solidFill>
                <a:srgbClr val="002060"/>
              </a:solidFill>
              <a:latin typeface="Verdana" panose="020B0604030504040204" pitchFamily="34" charset="0"/>
              <a:ea typeface="Verdana" panose="020B0604030504040204" pitchFamily="34" charset="0"/>
            </a:rPr>
            <a:t>PARTI</a:t>
          </a:r>
        </a:p>
        <a:p>
          <a:r>
            <a:rPr lang="it-IT" sz="1200" b="1">
              <a:solidFill>
                <a:srgbClr val="002060"/>
              </a:solidFill>
              <a:latin typeface="Verdana" panose="020B0604030504040204" pitchFamily="34" charset="0"/>
              <a:ea typeface="Verdana" panose="020B0604030504040204" pitchFamily="34" charset="0"/>
            </a:rPr>
            <a:t>SOCIALI</a:t>
          </a:r>
          <a:endParaRPr lang="it-IT" sz="1200" b="1" dirty="0">
            <a:solidFill>
              <a:srgbClr val="002060"/>
            </a:solidFill>
            <a:latin typeface="Verdana" panose="020B0604030504040204" pitchFamily="34" charset="0"/>
            <a:ea typeface="Verdana" panose="020B0604030504040204" pitchFamily="34" charset="0"/>
          </a:endParaRPr>
        </a:p>
      </dgm:t>
    </dgm:pt>
    <dgm:pt modelId="{63C0F2EE-7E8B-4C86-9779-D4870EFF0F1F}" type="parTrans" cxnId="{53B69FDF-68CC-4330-800A-A9715B1641DA}">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E0123FF9-02DC-4E75-9CB1-5A6524A715C6}" type="sibTrans" cxnId="{53B69FDF-68CC-4330-800A-A9715B1641DA}">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4EB6FE6D-FE79-478D-BF77-CD7D92EAEEAC}">
      <dgm:prSet custT="1"/>
      <dgm:spPr/>
      <dgm:t>
        <a:bodyPr/>
        <a:lstStyle/>
        <a:p>
          <a:r>
            <a:rPr lang="it-IT" sz="1200" b="1" dirty="0">
              <a:solidFill>
                <a:srgbClr val="002060"/>
              </a:solidFill>
              <a:latin typeface="Verdana" panose="020B0604030504040204" pitchFamily="34" charset="0"/>
              <a:ea typeface="Verdana" panose="020B0604030504040204" pitchFamily="34" charset="0"/>
            </a:rPr>
            <a:t>RAPIDITA’</a:t>
          </a:r>
        </a:p>
        <a:p>
          <a:r>
            <a:rPr lang="it-IT" sz="1200" b="1" dirty="0">
              <a:solidFill>
                <a:srgbClr val="002060"/>
              </a:solidFill>
              <a:latin typeface="Verdana" panose="020B0604030504040204" pitchFamily="34" charset="0"/>
              <a:ea typeface="Verdana" panose="020B0604030504040204" pitchFamily="34" charset="0"/>
            </a:rPr>
            <a:t>EROGAZIONE</a:t>
          </a:r>
        </a:p>
      </dgm:t>
    </dgm:pt>
    <dgm:pt modelId="{E19AE9B1-8807-4680-82CB-943F4E7150DD}" type="parTrans" cxnId="{8EF97711-CAE7-4B53-BF44-FDF361DF4A8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D1C01804-6A88-479F-B5C1-BBA59287D557}" type="sibTrans" cxnId="{8EF97711-CAE7-4B53-BF44-FDF361DF4A8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83E374AB-6C26-402D-A703-57B4043A96B1}">
      <dgm:prSet phldrT="[Testo]"/>
      <dgm:spPr/>
      <dgm:t>
        <a:bodyPr/>
        <a:lstStyle/>
        <a:p>
          <a:endParaRPr lang="it-IT" sz="900" b="1" dirty="0">
            <a:solidFill>
              <a:srgbClr val="002060"/>
            </a:solidFill>
            <a:latin typeface="Verdana" panose="020B0604030504040204" pitchFamily="34" charset="0"/>
            <a:ea typeface="Verdana" panose="020B0604030504040204" pitchFamily="34" charset="0"/>
          </a:endParaRPr>
        </a:p>
      </dgm:t>
    </dgm:pt>
    <dgm:pt modelId="{8A27E5B1-C439-43BB-8632-D6A399C4A38A}" type="parTrans" cxnId="{3ECDB3BA-A7D4-4E85-92B3-3C0E7C982C6D}">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C67FC64D-EAAB-4143-B182-5299B35A3A6C}" type="sibTrans" cxnId="{3ECDB3BA-A7D4-4E85-92B3-3C0E7C982C6D}">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8D585BD7-B64E-4153-A858-8862AE4E3408}">
      <dgm:prSet phldrT="[Testo]" custT="1"/>
      <dgm:spPr/>
      <dgm:t>
        <a:bodyPr/>
        <a:lstStyle/>
        <a:p>
          <a:r>
            <a:rPr lang="it-IT" sz="1200" b="1" dirty="0">
              <a:solidFill>
                <a:srgbClr val="002060"/>
              </a:solidFill>
              <a:latin typeface="Verdana" panose="020B0604030504040204" pitchFamily="34" charset="0"/>
              <a:ea typeface="Verdana" panose="020B0604030504040204" pitchFamily="34" charset="0"/>
            </a:rPr>
            <a:t>SETTORI </a:t>
          </a:r>
        </a:p>
        <a:p>
          <a:r>
            <a:rPr lang="it-IT" sz="1200" b="1" dirty="0">
              <a:solidFill>
                <a:srgbClr val="002060"/>
              </a:solidFill>
              <a:latin typeface="Verdana" panose="020B0604030504040204" pitchFamily="34" charset="0"/>
              <a:ea typeface="Verdana" panose="020B0604030504040204" pitchFamily="34" charset="0"/>
            </a:rPr>
            <a:t>PIU’ </a:t>
          </a:r>
        </a:p>
        <a:p>
          <a:r>
            <a:rPr lang="it-IT" sz="1200" b="1" dirty="0">
              <a:solidFill>
                <a:srgbClr val="002060"/>
              </a:solidFill>
              <a:latin typeface="Verdana" panose="020B0604030504040204" pitchFamily="34" charset="0"/>
              <a:ea typeface="Verdana" panose="020B0604030504040204" pitchFamily="34" charset="0"/>
            </a:rPr>
            <a:t>RISCHIOSI</a:t>
          </a:r>
        </a:p>
      </dgm:t>
    </dgm:pt>
    <dgm:pt modelId="{A02138EB-FC4B-4628-B3BC-AF78D29BAA29}" type="parTrans" cxnId="{2BE2C767-EDDD-42DB-A9D4-BD5ADB51D899}">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DF98253C-515D-4077-BB63-190B3959BD72}" type="sibTrans" cxnId="{2BE2C767-EDDD-42DB-A9D4-BD5ADB51D899}">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23365673-F089-4F40-8C35-C2C07D35421C}">
      <dgm:prSet phldrT="[Testo]" custT="1"/>
      <dgm:spPr/>
      <dgm:t>
        <a:bodyPr/>
        <a:lstStyle/>
        <a:p>
          <a:r>
            <a:rPr lang="it-IT" sz="1200" b="1" dirty="0">
              <a:solidFill>
                <a:srgbClr val="002060"/>
              </a:solidFill>
              <a:latin typeface="Verdana" panose="020B0604030504040204" pitchFamily="34" charset="0"/>
              <a:ea typeface="Verdana" panose="020B0604030504040204" pitchFamily="34" charset="0"/>
            </a:rPr>
            <a:t>INCREMENTO</a:t>
          </a:r>
        </a:p>
        <a:p>
          <a:r>
            <a:rPr lang="it-IT" sz="1200" b="1" dirty="0">
              <a:solidFill>
                <a:srgbClr val="002060"/>
              </a:solidFill>
              <a:latin typeface="Verdana" panose="020B0604030504040204" pitchFamily="34" charset="0"/>
              <a:ea typeface="Verdana" panose="020B0604030504040204" pitchFamily="34" charset="0"/>
            </a:rPr>
            <a:t>BUDGET</a:t>
          </a:r>
        </a:p>
      </dgm:t>
    </dgm:pt>
    <dgm:pt modelId="{F1F24D4B-50FD-4C12-BDC2-1DF91871E8F8}" type="parTrans" cxnId="{7154E5EC-5722-465D-8225-99CC4515EC36}">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C2B030B5-D7F7-4A76-B750-1DA7E1D7D2C6}" type="sibTrans" cxnId="{7154E5EC-5722-465D-8225-99CC4515EC36}">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2AF25868-16B8-459E-94C4-C7817CCBA59A}">
      <dgm:prSet custT="1"/>
      <dgm:spPr/>
      <dgm:t>
        <a:bodyPr/>
        <a:lstStyle/>
        <a:p>
          <a:r>
            <a:rPr lang="it-IT" sz="1200" b="1" dirty="0">
              <a:solidFill>
                <a:srgbClr val="002060"/>
              </a:solidFill>
              <a:latin typeface="Verdana" panose="020B0604030504040204" pitchFamily="34" charset="0"/>
              <a:ea typeface="Verdana" panose="020B0604030504040204" pitchFamily="34" charset="0"/>
            </a:rPr>
            <a:t>SGSL/MOG</a:t>
          </a:r>
        </a:p>
      </dgm:t>
    </dgm:pt>
    <dgm:pt modelId="{10DF731F-3754-4107-9F8A-3CF50470FEFC}" type="parTrans" cxnId="{B075694E-16BB-47DB-889D-11CC75864BC4}">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5B9AA904-91A0-46AA-BA3E-D71BDC593B06}" type="sibTrans" cxnId="{B075694E-16BB-47DB-889D-11CC75864BC4}">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0EE628C0-1F6B-452C-BF10-97D834D85DE3}">
      <dgm:prSet custT="1"/>
      <dgm:spPr/>
      <dgm:t>
        <a:bodyPr/>
        <a:lstStyle/>
        <a:p>
          <a:r>
            <a:rPr lang="it-IT" sz="1200" b="1" dirty="0">
              <a:solidFill>
                <a:srgbClr val="002060"/>
              </a:solidFill>
              <a:latin typeface="Verdana" panose="020B0604030504040204" pitchFamily="34" charset="0"/>
              <a:ea typeface="Verdana" panose="020B0604030504040204" pitchFamily="34" charset="0"/>
            </a:rPr>
            <a:t>TERRITORIALITÀ</a:t>
          </a:r>
          <a:br>
            <a:rPr lang="it-IT" sz="1200" b="1" dirty="0">
              <a:solidFill>
                <a:srgbClr val="002060"/>
              </a:solidFill>
              <a:latin typeface="Verdana" panose="020B0604030504040204" pitchFamily="34" charset="0"/>
              <a:ea typeface="Verdana" panose="020B0604030504040204" pitchFamily="34" charset="0"/>
            </a:rPr>
          </a:br>
          <a:r>
            <a:rPr lang="it-IT" sz="1200" b="1" dirty="0">
              <a:solidFill>
                <a:srgbClr val="002060"/>
              </a:solidFill>
              <a:latin typeface="Verdana" panose="020B0604030504040204" pitchFamily="34" charset="0"/>
              <a:ea typeface="Verdana" panose="020B0604030504040204" pitchFamily="34" charset="0"/>
            </a:rPr>
            <a:t>(ASSE 4)</a:t>
          </a:r>
        </a:p>
      </dgm:t>
    </dgm:pt>
    <dgm:pt modelId="{9F060EFB-0050-4F32-A8EB-BB4D895981E9}" type="parTrans" cxnId="{5DAA6B0A-E89E-4EDB-B936-94F31064BDB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AB3AF437-A931-48BA-9F12-C3027016FBB5}" type="sibTrans" cxnId="{5DAA6B0A-E89E-4EDB-B936-94F31064BDB3}">
      <dgm:prSet/>
      <dgm:spPr/>
      <dgm:t>
        <a:bodyPr/>
        <a:lstStyle/>
        <a:p>
          <a:endParaRPr lang="it-IT" sz="900" b="1">
            <a:solidFill>
              <a:srgbClr val="002060"/>
            </a:solidFill>
            <a:latin typeface="Verdana" panose="020B0604030504040204" pitchFamily="34" charset="0"/>
            <a:ea typeface="Verdana" panose="020B0604030504040204" pitchFamily="34" charset="0"/>
          </a:endParaRPr>
        </a:p>
      </dgm:t>
    </dgm:pt>
    <dgm:pt modelId="{506DDEC7-5009-4C02-9FCD-3C48AB3C2439}" type="pres">
      <dgm:prSet presAssocID="{D1BB8D26-F253-4387-AD7E-35A76B6BDD1E}" presName="cycle" presStyleCnt="0">
        <dgm:presLayoutVars>
          <dgm:chMax val="1"/>
          <dgm:dir/>
          <dgm:animLvl val="ctr"/>
          <dgm:resizeHandles val="exact"/>
        </dgm:presLayoutVars>
      </dgm:prSet>
      <dgm:spPr/>
    </dgm:pt>
    <dgm:pt modelId="{DD27E510-5E1C-40DB-9C17-9BEDA35283D0}" type="pres">
      <dgm:prSet presAssocID="{76795478-D1A4-4F19-BDA4-B9410FA2199D}" presName="centerShape" presStyleLbl="node0" presStyleIdx="0" presStyleCnt="1" custScaleX="148302" custScaleY="141466" custLinFactNeighborX="-202" custLinFactNeighborY="-5463"/>
      <dgm:spPr/>
    </dgm:pt>
    <dgm:pt modelId="{5EEAEE3C-2A69-4EE9-B6E4-11301FB9000B}" type="pres">
      <dgm:prSet presAssocID="{DE23AF0B-3CF9-44B3-BB8F-D7FEFEE1EB83}" presName="parTrans" presStyleLbl="bgSibTrans2D1" presStyleIdx="0" presStyleCnt="9"/>
      <dgm:spPr/>
    </dgm:pt>
    <dgm:pt modelId="{D47A0853-6404-4BDF-9853-AEB50E435FB7}" type="pres">
      <dgm:prSet presAssocID="{A3E89FDA-1530-4043-B5A6-1EF56D11CF0E}" presName="node" presStyleLbl="node1" presStyleIdx="0" presStyleCnt="9" custScaleX="108521" custScaleY="89580">
        <dgm:presLayoutVars>
          <dgm:bulletEnabled val="1"/>
        </dgm:presLayoutVars>
      </dgm:prSet>
      <dgm:spPr/>
    </dgm:pt>
    <dgm:pt modelId="{D5427797-3FFF-44F0-B6EA-B3AA3CDDFFFA}" type="pres">
      <dgm:prSet presAssocID="{10DF731F-3754-4107-9F8A-3CF50470FEFC}" presName="parTrans" presStyleLbl="bgSibTrans2D1" presStyleIdx="1" presStyleCnt="9"/>
      <dgm:spPr/>
    </dgm:pt>
    <dgm:pt modelId="{9C457365-30DD-410B-AB7A-6266711DC8C2}" type="pres">
      <dgm:prSet presAssocID="{2AF25868-16B8-459E-94C4-C7817CCBA59A}" presName="node" presStyleLbl="node1" presStyleIdx="1" presStyleCnt="9" custScaleX="108521" custScaleY="89580">
        <dgm:presLayoutVars>
          <dgm:bulletEnabled val="1"/>
        </dgm:presLayoutVars>
      </dgm:prSet>
      <dgm:spPr/>
    </dgm:pt>
    <dgm:pt modelId="{46D17D43-3C41-4D3E-A6F6-2519A4CE5B13}" type="pres">
      <dgm:prSet presAssocID="{63C0F2EE-7E8B-4C86-9779-D4870EFF0F1F}" presName="parTrans" presStyleLbl="bgSibTrans2D1" presStyleIdx="2" presStyleCnt="9"/>
      <dgm:spPr/>
    </dgm:pt>
    <dgm:pt modelId="{0B671927-0A62-43EB-BED8-BC4DAFA1409A}" type="pres">
      <dgm:prSet presAssocID="{C28B73CD-C160-4BF5-BA5A-51072F46C238}" presName="node" presStyleLbl="node1" presStyleIdx="2" presStyleCnt="9" custScaleX="108521" custScaleY="89580">
        <dgm:presLayoutVars>
          <dgm:bulletEnabled val="1"/>
        </dgm:presLayoutVars>
      </dgm:prSet>
      <dgm:spPr/>
    </dgm:pt>
    <dgm:pt modelId="{1965AA2C-5E8C-401F-AA19-8F95926EB629}" type="pres">
      <dgm:prSet presAssocID="{9F060EFB-0050-4F32-A8EB-BB4D895981E9}" presName="parTrans" presStyleLbl="bgSibTrans2D1" presStyleIdx="3" presStyleCnt="9"/>
      <dgm:spPr/>
    </dgm:pt>
    <dgm:pt modelId="{68323716-D771-43E4-ACA0-5A746DBE26DF}" type="pres">
      <dgm:prSet presAssocID="{0EE628C0-1F6B-452C-BF10-97D834D85DE3}" presName="node" presStyleLbl="node1" presStyleIdx="3" presStyleCnt="9" custScaleX="152358" custScaleY="57169">
        <dgm:presLayoutVars>
          <dgm:bulletEnabled val="1"/>
        </dgm:presLayoutVars>
      </dgm:prSet>
      <dgm:spPr/>
    </dgm:pt>
    <dgm:pt modelId="{B1D9B671-3AF2-4CBC-B65E-8D7B3F1552FE}" type="pres">
      <dgm:prSet presAssocID="{A02138EB-FC4B-4628-B3BC-AF78D29BAA29}" presName="parTrans" presStyleLbl="bgSibTrans2D1" presStyleIdx="4" presStyleCnt="9"/>
      <dgm:spPr/>
    </dgm:pt>
    <dgm:pt modelId="{DF3B3F5B-C11B-4E79-8DE9-5DD5A780E6AB}" type="pres">
      <dgm:prSet presAssocID="{8D585BD7-B64E-4153-A858-8862AE4E3408}" presName="node" presStyleLbl="node1" presStyleIdx="4" presStyleCnt="9" custScaleX="108521" custScaleY="89580" custRadScaleRad="100190" custRadScaleInc="11153">
        <dgm:presLayoutVars>
          <dgm:bulletEnabled val="1"/>
        </dgm:presLayoutVars>
      </dgm:prSet>
      <dgm:spPr/>
    </dgm:pt>
    <dgm:pt modelId="{7F0129D4-E9C1-4415-AA49-509D9FF21B1C}" type="pres">
      <dgm:prSet presAssocID="{F1F24D4B-50FD-4C12-BDC2-1DF91871E8F8}" presName="parTrans" presStyleLbl="bgSibTrans2D1" presStyleIdx="5" presStyleCnt="9"/>
      <dgm:spPr/>
    </dgm:pt>
    <dgm:pt modelId="{6512CAFB-099B-47BA-84B2-58CA03A481BC}" type="pres">
      <dgm:prSet presAssocID="{23365673-F089-4F40-8C35-C2C07D35421C}" presName="node" presStyleLbl="node1" presStyleIdx="5" presStyleCnt="9" custScaleX="108521" custScaleY="89580" custRadScaleRad="98627" custRadScaleInc="17175">
        <dgm:presLayoutVars>
          <dgm:bulletEnabled val="1"/>
        </dgm:presLayoutVars>
      </dgm:prSet>
      <dgm:spPr/>
    </dgm:pt>
    <dgm:pt modelId="{BC85E658-2A3A-4C13-999A-23261D256F82}" type="pres">
      <dgm:prSet presAssocID="{E19AE9B1-8807-4680-82CB-943F4E7150DD}" presName="parTrans" presStyleLbl="bgSibTrans2D1" presStyleIdx="6" presStyleCnt="9"/>
      <dgm:spPr/>
    </dgm:pt>
    <dgm:pt modelId="{C177EDF9-4A59-4435-BE8E-FD15FB6E4517}" type="pres">
      <dgm:prSet presAssocID="{4EB6FE6D-FE79-478D-BF77-CD7D92EAEEAC}" presName="node" presStyleLbl="node1" presStyleIdx="6" presStyleCnt="9" custScaleX="171719" custScaleY="89580" custRadScaleRad="91279" custRadScaleInc="238921">
        <dgm:presLayoutVars>
          <dgm:bulletEnabled val="1"/>
        </dgm:presLayoutVars>
      </dgm:prSet>
      <dgm:spPr/>
    </dgm:pt>
    <dgm:pt modelId="{0096BB5E-638D-4841-BCFB-C8F06B8DB98D}" type="pres">
      <dgm:prSet presAssocID="{28F69367-83A2-4098-BE16-2A630A389F14}" presName="parTrans" presStyleLbl="bgSibTrans2D1" presStyleIdx="7" presStyleCnt="9"/>
      <dgm:spPr/>
    </dgm:pt>
    <dgm:pt modelId="{4439BA4B-7519-490B-9BB6-2F00BD1DBED8}" type="pres">
      <dgm:prSet presAssocID="{A2572C3B-19D2-4F00-9A99-A027DBFE8F95}" presName="node" presStyleLbl="node1" presStyleIdx="7" presStyleCnt="9" custScaleX="175103" custScaleY="89580">
        <dgm:presLayoutVars>
          <dgm:bulletEnabled val="1"/>
        </dgm:presLayoutVars>
      </dgm:prSet>
      <dgm:spPr/>
    </dgm:pt>
    <dgm:pt modelId="{40A2D69F-77FD-4C49-8282-E54D3138AB39}" type="pres">
      <dgm:prSet presAssocID="{2175F82B-F545-4733-B262-A36E1038B6DD}" presName="parTrans" presStyleLbl="bgSibTrans2D1" presStyleIdx="8" presStyleCnt="9" custLinFactNeighborX="-2751" custLinFactNeighborY="-27430"/>
      <dgm:spPr/>
    </dgm:pt>
    <dgm:pt modelId="{E8E1CEEC-8AC9-43EE-BD4C-4F6E59DE9036}" type="pres">
      <dgm:prSet presAssocID="{5A16942A-313F-4676-9768-B8388AE61016}" presName="node" presStyleLbl="node1" presStyleIdx="8" presStyleCnt="9" custScaleX="120306" custScaleY="89580" custRadScaleRad="107747" custRadScaleInc="-203746">
        <dgm:presLayoutVars>
          <dgm:bulletEnabled val="1"/>
        </dgm:presLayoutVars>
      </dgm:prSet>
      <dgm:spPr/>
    </dgm:pt>
  </dgm:ptLst>
  <dgm:cxnLst>
    <dgm:cxn modelId="{11FF3300-0B0F-487C-BE86-6C3FB85E0D07}" type="presOf" srcId="{A2572C3B-19D2-4F00-9A99-A027DBFE8F95}" destId="{4439BA4B-7519-490B-9BB6-2F00BD1DBED8}" srcOrd="0" destOrd="0" presId="urn:microsoft.com/office/officeart/2005/8/layout/radial4"/>
    <dgm:cxn modelId="{8439A703-8BAF-4D6D-AA6C-FC319F97E744}" type="presOf" srcId="{F1F24D4B-50FD-4C12-BDC2-1DF91871E8F8}" destId="{7F0129D4-E9C1-4415-AA49-509D9FF21B1C}" srcOrd="0" destOrd="0" presId="urn:microsoft.com/office/officeart/2005/8/layout/radial4"/>
    <dgm:cxn modelId="{C165C007-E968-45ED-ADCE-B3F00F945574}" type="presOf" srcId="{C28B73CD-C160-4BF5-BA5A-51072F46C238}" destId="{0B671927-0A62-43EB-BED8-BC4DAFA1409A}" srcOrd="0" destOrd="0" presId="urn:microsoft.com/office/officeart/2005/8/layout/radial4"/>
    <dgm:cxn modelId="{5DAA6B0A-E89E-4EDB-B936-94F31064BDB3}" srcId="{76795478-D1A4-4F19-BDA4-B9410FA2199D}" destId="{0EE628C0-1F6B-452C-BF10-97D834D85DE3}" srcOrd="3" destOrd="0" parTransId="{9F060EFB-0050-4F32-A8EB-BB4D895981E9}" sibTransId="{AB3AF437-A931-48BA-9F12-C3027016FBB5}"/>
    <dgm:cxn modelId="{FB719F10-28FD-47C1-8A8D-36A38A595713}" type="presOf" srcId="{5A16942A-313F-4676-9768-B8388AE61016}" destId="{E8E1CEEC-8AC9-43EE-BD4C-4F6E59DE9036}" srcOrd="0" destOrd="0" presId="urn:microsoft.com/office/officeart/2005/8/layout/radial4"/>
    <dgm:cxn modelId="{8EF97711-CAE7-4B53-BF44-FDF361DF4A83}" srcId="{76795478-D1A4-4F19-BDA4-B9410FA2199D}" destId="{4EB6FE6D-FE79-478D-BF77-CD7D92EAEEAC}" srcOrd="6" destOrd="0" parTransId="{E19AE9B1-8807-4680-82CB-943F4E7150DD}" sibTransId="{D1C01804-6A88-479F-B5C1-BBA59287D557}"/>
    <dgm:cxn modelId="{A4BB3E16-8EF9-4FEE-96C0-5F25FEA4489C}" type="presOf" srcId="{4EB6FE6D-FE79-478D-BF77-CD7D92EAEEAC}" destId="{C177EDF9-4A59-4435-BE8E-FD15FB6E4517}" srcOrd="0" destOrd="0" presId="urn:microsoft.com/office/officeart/2005/8/layout/radial4"/>
    <dgm:cxn modelId="{6A1EBB1B-D285-4585-B351-3895A7B9BB08}" type="presOf" srcId="{23365673-F089-4F40-8C35-C2C07D35421C}" destId="{6512CAFB-099B-47BA-84B2-58CA03A481BC}" srcOrd="0" destOrd="0" presId="urn:microsoft.com/office/officeart/2005/8/layout/radial4"/>
    <dgm:cxn modelId="{1B1C101C-25C3-4B7F-B94C-95291D12D4E1}" type="presOf" srcId="{28F69367-83A2-4098-BE16-2A630A389F14}" destId="{0096BB5E-638D-4841-BCFB-C8F06B8DB98D}" srcOrd="0" destOrd="0" presId="urn:microsoft.com/office/officeart/2005/8/layout/radial4"/>
    <dgm:cxn modelId="{C8744B1C-F63B-4C2B-BE9A-39C49FD95F58}" type="presOf" srcId="{8D585BD7-B64E-4153-A858-8862AE4E3408}" destId="{DF3B3F5B-C11B-4E79-8DE9-5DD5A780E6AB}" srcOrd="0" destOrd="0" presId="urn:microsoft.com/office/officeart/2005/8/layout/radial4"/>
    <dgm:cxn modelId="{2452F124-F34F-4553-A43C-40CFEDBD5147}" type="presOf" srcId="{A3E89FDA-1530-4043-B5A6-1EF56D11CF0E}" destId="{D47A0853-6404-4BDF-9853-AEB50E435FB7}" srcOrd="0" destOrd="0" presId="urn:microsoft.com/office/officeart/2005/8/layout/radial4"/>
    <dgm:cxn modelId="{B280C227-DA88-4D4C-A0A3-11B67FF05427}" type="presOf" srcId="{E19AE9B1-8807-4680-82CB-943F4E7150DD}" destId="{BC85E658-2A3A-4C13-999A-23261D256F82}" srcOrd="0" destOrd="0" presId="urn:microsoft.com/office/officeart/2005/8/layout/radial4"/>
    <dgm:cxn modelId="{631C5D35-52B2-4AF8-9E6C-F1D9E4BFE4B4}" type="presOf" srcId="{9F060EFB-0050-4F32-A8EB-BB4D895981E9}" destId="{1965AA2C-5E8C-401F-AA19-8F95926EB629}" srcOrd="0" destOrd="0" presId="urn:microsoft.com/office/officeart/2005/8/layout/radial4"/>
    <dgm:cxn modelId="{6358173C-8D63-4FA8-8C54-CD0D6ACA4A7A}" srcId="{76795478-D1A4-4F19-BDA4-B9410FA2199D}" destId="{A2572C3B-19D2-4F00-9A99-A027DBFE8F95}" srcOrd="7" destOrd="0" parTransId="{28F69367-83A2-4098-BE16-2A630A389F14}" sibTransId="{947FEFEB-8BA6-40FC-B113-CCDD6E80D6E7}"/>
    <dgm:cxn modelId="{3E38893C-201D-4014-A7CC-84017F29EA60}" type="presOf" srcId="{63C0F2EE-7E8B-4C86-9779-D4870EFF0F1F}" destId="{46D17D43-3C41-4D3E-A6F6-2519A4CE5B13}" srcOrd="0" destOrd="0" presId="urn:microsoft.com/office/officeart/2005/8/layout/radial4"/>
    <dgm:cxn modelId="{02112366-116B-4A49-9666-A63A8D3A8578}" type="presOf" srcId="{D1BB8D26-F253-4387-AD7E-35A76B6BDD1E}" destId="{506DDEC7-5009-4C02-9FCD-3C48AB3C2439}" srcOrd="0" destOrd="0" presId="urn:microsoft.com/office/officeart/2005/8/layout/radial4"/>
    <dgm:cxn modelId="{2C76F246-4C19-4F91-A3F2-6B148BE73B1D}" type="presOf" srcId="{A02138EB-FC4B-4628-B3BC-AF78D29BAA29}" destId="{B1D9B671-3AF2-4CBC-B65E-8D7B3F1552FE}" srcOrd="0" destOrd="0" presId="urn:microsoft.com/office/officeart/2005/8/layout/radial4"/>
    <dgm:cxn modelId="{2BE2C767-EDDD-42DB-A9D4-BD5ADB51D899}" srcId="{76795478-D1A4-4F19-BDA4-B9410FA2199D}" destId="{8D585BD7-B64E-4153-A858-8862AE4E3408}" srcOrd="4" destOrd="0" parTransId="{A02138EB-FC4B-4628-B3BC-AF78D29BAA29}" sibTransId="{DF98253C-515D-4077-BB63-190B3959BD72}"/>
    <dgm:cxn modelId="{AAF72068-A259-48ED-A2E6-F3A149438EEF}" srcId="{D1BB8D26-F253-4387-AD7E-35A76B6BDD1E}" destId="{76795478-D1A4-4F19-BDA4-B9410FA2199D}" srcOrd="0" destOrd="0" parTransId="{319BA45C-6E53-4612-B0DC-C0B6FDDB00F4}" sibTransId="{8AEC61D2-65B5-4051-BD55-9A0995A2651D}"/>
    <dgm:cxn modelId="{C99EEA4A-F850-4CC6-82CE-843D92DA6A99}" srcId="{76795478-D1A4-4F19-BDA4-B9410FA2199D}" destId="{5A16942A-313F-4676-9768-B8388AE61016}" srcOrd="8" destOrd="0" parTransId="{2175F82B-F545-4733-B262-A36E1038B6DD}" sibTransId="{61C00C6C-8239-47DE-B256-7BC7C5529169}"/>
    <dgm:cxn modelId="{CBB5D74D-4CC2-4445-88DE-6B9D99F8CAC9}" type="presOf" srcId="{0EE628C0-1F6B-452C-BF10-97D834D85DE3}" destId="{68323716-D771-43E4-ACA0-5A746DBE26DF}" srcOrd="0" destOrd="0" presId="urn:microsoft.com/office/officeart/2005/8/layout/radial4"/>
    <dgm:cxn modelId="{B075694E-16BB-47DB-889D-11CC75864BC4}" srcId="{76795478-D1A4-4F19-BDA4-B9410FA2199D}" destId="{2AF25868-16B8-459E-94C4-C7817CCBA59A}" srcOrd="1" destOrd="0" parTransId="{10DF731F-3754-4107-9F8A-3CF50470FEFC}" sibTransId="{5B9AA904-91A0-46AA-BA3E-D71BDC593B06}"/>
    <dgm:cxn modelId="{E07E5F4F-EB3D-4992-9E3D-B232F68A8BD7}" type="presOf" srcId="{10DF731F-3754-4107-9F8A-3CF50470FEFC}" destId="{D5427797-3FFF-44F0-B6EA-B3AA3CDDFFFA}" srcOrd="0" destOrd="0" presId="urn:microsoft.com/office/officeart/2005/8/layout/radial4"/>
    <dgm:cxn modelId="{66FE6C9A-7971-4D6D-A531-365732945529}" type="presOf" srcId="{2AF25868-16B8-459E-94C4-C7817CCBA59A}" destId="{9C457365-30DD-410B-AB7A-6266711DC8C2}" srcOrd="0" destOrd="0" presId="urn:microsoft.com/office/officeart/2005/8/layout/radial4"/>
    <dgm:cxn modelId="{B21921A2-AD6F-4E86-8FF1-1FD6C8BAB7C3}" srcId="{76795478-D1A4-4F19-BDA4-B9410FA2199D}" destId="{A3E89FDA-1530-4043-B5A6-1EF56D11CF0E}" srcOrd="0" destOrd="0" parTransId="{DE23AF0B-3CF9-44B3-BB8F-D7FEFEE1EB83}" sibTransId="{1686991D-46E4-4E8C-898C-DC3AFA835671}"/>
    <dgm:cxn modelId="{38E550AE-6E57-477F-BD31-E8BF0324FD57}" type="presOf" srcId="{2175F82B-F545-4733-B262-A36E1038B6DD}" destId="{40A2D69F-77FD-4C49-8282-E54D3138AB39}" srcOrd="0" destOrd="0" presId="urn:microsoft.com/office/officeart/2005/8/layout/radial4"/>
    <dgm:cxn modelId="{4CBFADB7-F6FE-4872-9EA2-D7C0FEADCD1B}" type="presOf" srcId="{76795478-D1A4-4F19-BDA4-B9410FA2199D}" destId="{DD27E510-5E1C-40DB-9C17-9BEDA35283D0}" srcOrd="0" destOrd="0" presId="urn:microsoft.com/office/officeart/2005/8/layout/radial4"/>
    <dgm:cxn modelId="{3ECDB3BA-A7D4-4E85-92B3-3C0E7C982C6D}" srcId="{D1BB8D26-F253-4387-AD7E-35A76B6BDD1E}" destId="{83E374AB-6C26-402D-A703-57B4043A96B1}" srcOrd="1" destOrd="0" parTransId="{8A27E5B1-C439-43BB-8632-D6A399C4A38A}" sibTransId="{C67FC64D-EAAB-4143-B182-5299B35A3A6C}"/>
    <dgm:cxn modelId="{53B69FDF-68CC-4330-800A-A9715B1641DA}" srcId="{76795478-D1A4-4F19-BDA4-B9410FA2199D}" destId="{C28B73CD-C160-4BF5-BA5A-51072F46C238}" srcOrd="2" destOrd="0" parTransId="{63C0F2EE-7E8B-4C86-9779-D4870EFF0F1F}" sibTransId="{E0123FF9-02DC-4E75-9CB1-5A6524A715C6}"/>
    <dgm:cxn modelId="{767E7AE0-4274-4290-835A-4481DE1C36D6}" type="presOf" srcId="{DE23AF0B-3CF9-44B3-BB8F-D7FEFEE1EB83}" destId="{5EEAEE3C-2A69-4EE9-B6E4-11301FB9000B}" srcOrd="0" destOrd="0" presId="urn:microsoft.com/office/officeart/2005/8/layout/radial4"/>
    <dgm:cxn modelId="{7154E5EC-5722-465D-8225-99CC4515EC36}" srcId="{76795478-D1A4-4F19-BDA4-B9410FA2199D}" destId="{23365673-F089-4F40-8C35-C2C07D35421C}" srcOrd="5" destOrd="0" parTransId="{F1F24D4B-50FD-4C12-BDC2-1DF91871E8F8}" sibTransId="{C2B030B5-D7F7-4A76-B750-1DA7E1D7D2C6}"/>
    <dgm:cxn modelId="{88B769E8-5BC6-46B6-8C85-FC33A697115E}" type="presParOf" srcId="{506DDEC7-5009-4C02-9FCD-3C48AB3C2439}" destId="{DD27E510-5E1C-40DB-9C17-9BEDA35283D0}" srcOrd="0" destOrd="0" presId="urn:microsoft.com/office/officeart/2005/8/layout/radial4"/>
    <dgm:cxn modelId="{76390549-82F3-49F8-9140-4F72FF5751E8}" type="presParOf" srcId="{506DDEC7-5009-4C02-9FCD-3C48AB3C2439}" destId="{5EEAEE3C-2A69-4EE9-B6E4-11301FB9000B}" srcOrd="1" destOrd="0" presId="urn:microsoft.com/office/officeart/2005/8/layout/radial4"/>
    <dgm:cxn modelId="{069495FD-2062-4251-AC4C-DB42B2AB26B1}" type="presParOf" srcId="{506DDEC7-5009-4C02-9FCD-3C48AB3C2439}" destId="{D47A0853-6404-4BDF-9853-AEB50E435FB7}" srcOrd="2" destOrd="0" presId="urn:microsoft.com/office/officeart/2005/8/layout/radial4"/>
    <dgm:cxn modelId="{61514B59-6B4F-4285-933A-71EE25058250}" type="presParOf" srcId="{506DDEC7-5009-4C02-9FCD-3C48AB3C2439}" destId="{D5427797-3FFF-44F0-B6EA-B3AA3CDDFFFA}" srcOrd="3" destOrd="0" presId="urn:microsoft.com/office/officeart/2005/8/layout/radial4"/>
    <dgm:cxn modelId="{A39D0F43-AEED-41A6-991D-65CE09AE4896}" type="presParOf" srcId="{506DDEC7-5009-4C02-9FCD-3C48AB3C2439}" destId="{9C457365-30DD-410B-AB7A-6266711DC8C2}" srcOrd="4" destOrd="0" presId="urn:microsoft.com/office/officeart/2005/8/layout/radial4"/>
    <dgm:cxn modelId="{3FFACE33-FE8A-40AA-BF09-45E0FCD52AF8}" type="presParOf" srcId="{506DDEC7-5009-4C02-9FCD-3C48AB3C2439}" destId="{46D17D43-3C41-4D3E-A6F6-2519A4CE5B13}" srcOrd="5" destOrd="0" presId="urn:microsoft.com/office/officeart/2005/8/layout/radial4"/>
    <dgm:cxn modelId="{08290401-00B1-4F6C-8B10-D78A9D297463}" type="presParOf" srcId="{506DDEC7-5009-4C02-9FCD-3C48AB3C2439}" destId="{0B671927-0A62-43EB-BED8-BC4DAFA1409A}" srcOrd="6" destOrd="0" presId="urn:microsoft.com/office/officeart/2005/8/layout/radial4"/>
    <dgm:cxn modelId="{FB669234-BB9F-4313-A92C-F096F01AAA7C}" type="presParOf" srcId="{506DDEC7-5009-4C02-9FCD-3C48AB3C2439}" destId="{1965AA2C-5E8C-401F-AA19-8F95926EB629}" srcOrd="7" destOrd="0" presId="urn:microsoft.com/office/officeart/2005/8/layout/radial4"/>
    <dgm:cxn modelId="{5E1C1041-CECB-4C07-A8F9-73CAA9237DCB}" type="presParOf" srcId="{506DDEC7-5009-4C02-9FCD-3C48AB3C2439}" destId="{68323716-D771-43E4-ACA0-5A746DBE26DF}" srcOrd="8" destOrd="0" presId="urn:microsoft.com/office/officeart/2005/8/layout/radial4"/>
    <dgm:cxn modelId="{CD43F122-B064-4A60-AE7E-5414B2203244}" type="presParOf" srcId="{506DDEC7-5009-4C02-9FCD-3C48AB3C2439}" destId="{B1D9B671-3AF2-4CBC-B65E-8D7B3F1552FE}" srcOrd="9" destOrd="0" presId="urn:microsoft.com/office/officeart/2005/8/layout/radial4"/>
    <dgm:cxn modelId="{68FA8F9C-BDD8-4D65-BF07-7BB3A78934DB}" type="presParOf" srcId="{506DDEC7-5009-4C02-9FCD-3C48AB3C2439}" destId="{DF3B3F5B-C11B-4E79-8DE9-5DD5A780E6AB}" srcOrd="10" destOrd="0" presId="urn:microsoft.com/office/officeart/2005/8/layout/radial4"/>
    <dgm:cxn modelId="{B0D03A76-A298-46DC-9BEE-17145CC3C554}" type="presParOf" srcId="{506DDEC7-5009-4C02-9FCD-3C48AB3C2439}" destId="{7F0129D4-E9C1-4415-AA49-509D9FF21B1C}" srcOrd="11" destOrd="0" presId="urn:microsoft.com/office/officeart/2005/8/layout/radial4"/>
    <dgm:cxn modelId="{D19735E4-CAC5-41E9-A61D-0B814E84A7F8}" type="presParOf" srcId="{506DDEC7-5009-4C02-9FCD-3C48AB3C2439}" destId="{6512CAFB-099B-47BA-84B2-58CA03A481BC}" srcOrd="12" destOrd="0" presId="urn:microsoft.com/office/officeart/2005/8/layout/radial4"/>
    <dgm:cxn modelId="{AD9D8F82-C369-400E-829A-0C04D3DBF993}" type="presParOf" srcId="{506DDEC7-5009-4C02-9FCD-3C48AB3C2439}" destId="{BC85E658-2A3A-4C13-999A-23261D256F82}" srcOrd="13" destOrd="0" presId="urn:microsoft.com/office/officeart/2005/8/layout/radial4"/>
    <dgm:cxn modelId="{3375A68B-BF83-4687-A995-6B22A40F3E9F}" type="presParOf" srcId="{506DDEC7-5009-4C02-9FCD-3C48AB3C2439}" destId="{C177EDF9-4A59-4435-BE8E-FD15FB6E4517}" srcOrd="14" destOrd="0" presId="urn:microsoft.com/office/officeart/2005/8/layout/radial4"/>
    <dgm:cxn modelId="{00EFC371-F3FF-4AD6-B52C-A0BB73D60C29}" type="presParOf" srcId="{506DDEC7-5009-4C02-9FCD-3C48AB3C2439}" destId="{0096BB5E-638D-4841-BCFB-C8F06B8DB98D}" srcOrd="15" destOrd="0" presId="urn:microsoft.com/office/officeart/2005/8/layout/radial4"/>
    <dgm:cxn modelId="{87A110F2-2557-40EE-BA97-D2ABED1DD27D}" type="presParOf" srcId="{506DDEC7-5009-4C02-9FCD-3C48AB3C2439}" destId="{4439BA4B-7519-490B-9BB6-2F00BD1DBED8}" srcOrd="16" destOrd="0" presId="urn:microsoft.com/office/officeart/2005/8/layout/radial4"/>
    <dgm:cxn modelId="{2CDCBC0C-E04E-4909-99D0-7C1171DCE8D9}" type="presParOf" srcId="{506DDEC7-5009-4C02-9FCD-3C48AB3C2439}" destId="{40A2D69F-77FD-4C49-8282-E54D3138AB39}" srcOrd="17" destOrd="0" presId="urn:microsoft.com/office/officeart/2005/8/layout/radial4"/>
    <dgm:cxn modelId="{BA27BF6E-99DB-445D-BF67-3334ECE603EE}" type="presParOf" srcId="{506DDEC7-5009-4C02-9FCD-3C48AB3C2439}" destId="{E8E1CEEC-8AC9-43EE-BD4C-4F6E59DE9036}"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7E510-5E1C-40DB-9C17-9BEDA35283D0}">
      <dsp:nvSpPr>
        <dsp:cNvPr id="0" name=""/>
        <dsp:cNvSpPr/>
      </dsp:nvSpPr>
      <dsp:spPr>
        <a:xfrm>
          <a:off x="3422412" y="2892673"/>
          <a:ext cx="2650064" cy="2527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ln>
                <a:solidFill>
                  <a:srgbClr val="002060"/>
                </a:solidFill>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ISI 2024</a:t>
          </a:r>
        </a:p>
      </dsp:txBody>
      <dsp:txXfrm>
        <a:off x="3810505" y="3262877"/>
        <a:ext cx="1873878" cy="1787501"/>
      </dsp:txXfrm>
    </dsp:sp>
    <dsp:sp modelId="{5EEAEE3C-2A69-4EE9-B6E4-11301FB9000B}">
      <dsp:nvSpPr>
        <dsp:cNvPr id="0" name=""/>
        <dsp:cNvSpPr/>
      </dsp:nvSpPr>
      <dsp:spPr>
        <a:xfrm rot="10424370">
          <a:off x="571808" y="4211392"/>
          <a:ext cx="2710547" cy="50927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47A0853-6404-4BDF-9853-AEB50E435FB7}">
      <dsp:nvSpPr>
        <dsp:cNvPr id="0" name=""/>
        <dsp:cNvSpPr/>
      </dsp:nvSpPr>
      <dsp:spPr>
        <a:xfrm>
          <a:off x="-98829" y="4165615"/>
          <a:ext cx="1357441" cy="89641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INCREMENTO</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MISURE per PMI</a:t>
          </a:r>
        </a:p>
      </dsp:txBody>
      <dsp:txXfrm>
        <a:off x="-72574" y="4191870"/>
        <a:ext cx="1304931" cy="843903"/>
      </dsp:txXfrm>
    </dsp:sp>
    <dsp:sp modelId="{D5427797-3FFF-44F0-B6EA-B3AA3CDDFFFA}">
      <dsp:nvSpPr>
        <dsp:cNvPr id="0" name=""/>
        <dsp:cNvSpPr/>
      </dsp:nvSpPr>
      <dsp:spPr>
        <a:xfrm rot="11793279">
          <a:off x="845615" y="3120785"/>
          <a:ext cx="2547473" cy="509277"/>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457365-30DD-410B-AB7A-6266711DC8C2}">
      <dsp:nvSpPr>
        <dsp:cNvPr id="0" name=""/>
        <dsp:cNvSpPr/>
      </dsp:nvSpPr>
      <dsp:spPr>
        <a:xfrm>
          <a:off x="219693" y="2564292"/>
          <a:ext cx="1357441" cy="89641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SGSL/MOG</a:t>
          </a:r>
        </a:p>
      </dsp:txBody>
      <dsp:txXfrm>
        <a:off x="245948" y="2590547"/>
        <a:ext cx="1304931" cy="843903"/>
      </dsp:txXfrm>
    </dsp:sp>
    <dsp:sp modelId="{46D17D43-3C41-4D3E-A6F6-2519A4CE5B13}">
      <dsp:nvSpPr>
        <dsp:cNvPr id="0" name=""/>
        <dsp:cNvSpPr/>
      </dsp:nvSpPr>
      <dsp:spPr>
        <a:xfrm rot="13222553">
          <a:off x="1516989" y="2184957"/>
          <a:ext cx="2422458" cy="509277"/>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671927-0A62-43EB-BED8-BC4DAFA1409A}">
      <dsp:nvSpPr>
        <dsp:cNvPr id="0" name=""/>
        <dsp:cNvSpPr/>
      </dsp:nvSpPr>
      <dsp:spPr>
        <a:xfrm>
          <a:off x="1126769" y="1206755"/>
          <a:ext cx="1357441" cy="89641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a:solidFill>
                <a:srgbClr val="002060"/>
              </a:solidFill>
              <a:latin typeface="Verdana" panose="020B0604030504040204" pitchFamily="34" charset="0"/>
              <a:ea typeface="Verdana" panose="020B0604030504040204" pitchFamily="34" charset="0"/>
            </a:rPr>
            <a:t>PARTI</a:t>
          </a:r>
        </a:p>
        <a:p>
          <a:pPr marL="0" lvl="0" indent="0" algn="ctr" defTabSz="533400">
            <a:lnSpc>
              <a:spcPct val="90000"/>
            </a:lnSpc>
            <a:spcBef>
              <a:spcPct val="0"/>
            </a:spcBef>
            <a:spcAft>
              <a:spcPct val="35000"/>
            </a:spcAft>
            <a:buNone/>
          </a:pPr>
          <a:r>
            <a:rPr lang="it-IT" sz="1200" b="1" kern="1200">
              <a:solidFill>
                <a:srgbClr val="002060"/>
              </a:solidFill>
              <a:latin typeface="Verdana" panose="020B0604030504040204" pitchFamily="34" charset="0"/>
              <a:ea typeface="Verdana" panose="020B0604030504040204" pitchFamily="34" charset="0"/>
            </a:rPr>
            <a:t>SOCIALI</a:t>
          </a:r>
          <a:endParaRPr lang="it-IT" sz="1200" b="1" kern="1200" dirty="0">
            <a:solidFill>
              <a:srgbClr val="002060"/>
            </a:solidFill>
            <a:latin typeface="Verdana" panose="020B0604030504040204" pitchFamily="34" charset="0"/>
            <a:ea typeface="Verdana" panose="020B0604030504040204" pitchFamily="34" charset="0"/>
          </a:endParaRPr>
        </a:p>
      </dsp:txBody>
      <dsp:txXfrm>
        <a:off x="1153024" y="1233010"/>
        <a:ext cx="1304931" cy="843903"/>
      </dsp:txXfrm>
    </dsp:sp>
    <dsp:sp modelId="{1965AA2C-5E8C-401F-AA19-8F95926EB629}">
      <dsp:nvSpPr>
        <dsp:cNvPr id="0" name=""/>
        <dsp:cNvSpPr/>
      </dsp:nvSpPr>
      <dsp:spPr>
        <a:xfrm rot="14704231">
          <a:off x="2483835" y="1557918"/>
          <a:ext cx="2348122" cy="509277"/>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8323716-D771-43E4-ACA0-5A746DBE26DF}">
      <dsp:nvSpPr>
        <dsp:cNvPr id="0" name=""/>
        <dsp:cNvSpPr/>
      </dsp:nvSpPr>
      <dsp:spPr>
        <a:xfrm>
          <a:off x="2210137" y="461845"/>
          <a:ext cx="1905779" cy="57208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TERRITORIALITÀ</a:t>
          </a:r>
          <a:br>
            <a:rPr lang="it-IT" sz="1200" b="1" kern="1200" dirty="0">
              <a:solidFill>
                <a:srgbClr val="002060"/>
              </a:solidFill>
              <a:latin typeface="Verdana" panose="020B0604030504040204" pitchFamily="34" charset="0"/>
              <a:ea typeface="Verdana" panose="020B0604030504040204" pitchFamily="34" charset="0"/>
            </a:rPr>
          </a:br>
          <a:r>
            <a:rPr lang="it-IT" sz="1200" b="1" kern="1200" dirty="0">
              <a:solidFill>
                <a:srgbClr val="002060"/>
              </a:solidFill>
              <a:latin typeface="Verdana" panose="020B0604030504040204" pitchFamily="34" charset="0"/>
              <a:ea typeface="Verdana" panose="020B0604030504040204" pitchFamily="34" charset="0"/>
            </a:rPr>
            <a:t>(ASSE 4)</a:t>
          </a:r>
        </a:p>
      </dsp:txBody>
      <dsp:txXfrm>
        <a:off x="2226893" y="478601"/>
        <a:ext cx="1872267" cy="538569"/>
      </dsp:txXfrm>
    </dsp:sp>
    <dsp:sp modelId="{B1D9B671-3AF2-4CBC-B65E-8D7B3F1552FE}">
      <dsp:nvSpPr>
        <dsp:cNvPr id="0" name=""/>
        <dsp:cNvSpPr/>
      </dsp:nvSpPr>
      <dsp:spPr>
        <a:xfrm rot="16365963">
          <a:off x="3705354" y="1339271"/>
          <a:ext cx="2331811" cy="509277"/>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3B3F5B-C11B-4E79-8DE9-5DD5A780E6AB}">
      <dsp:nvSpPr>
        <dsp:cNvPr id="0" name=""/>
        <dsp:cNvSpPr/>
      </dsp:nvSpPr>
      <dsp:spPr>
        <a:xfrm>
          <a:off x="4248804" y="-18843"/>
          <a:ext cx="1357441" cy="89641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SETTORI </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PIU’ </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RISCHIOSI</a:t>
          </a:r>
        </a:p>
      </dsp:txBody>
      <dsp:txXfrm>
        <a:off x="4275059" y="7412"/>
        <a:ext cx="1304931" cy="843903"/>
      </dsp:txXfrm>
    </dsp:sp>
    <dsp:sp modelId="{7F0129D4-E9C1-4415-AA49-509D9FF21B1C}">
      <dsp:nvSpPr>
        <dsp:cNvPr id="0" name=""/>
        <dsp:cNvSpPr/>
      </dsp:nvSpPr>
      <dsp:spPr>
        <a:xfrm rot="17954538">
          <a:off x="4844976" y="1658605"/>
          <a:ext cx="2316857" cy="50927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12CAFB-099B-47BA-84B2-58CA03A481BC}">
      <dsp:nvSpPr>
        <dsp:cNvPr id="0" name=""/>
        <dsp:cNvSpPr/>
      </dsp:nvSpPr>
      <dsp:spPr>
        <a:xfrm>
          <a:off x="5890580" y="454236"/>
          <a:ext cx="1357441" cy="89641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INCREMENTO</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BUDGET</a:t>
          </a:r>
        </a:p>
      </dsp:txBody>
      <dsp:txXfrm>
        <a:off x="5916835" y="480491"/>
        <a:ext cx="1304931" cy="843903"/>
      </dsp:txXfrm>
    </dsp:sp>
    <dsp:sp modelId="{BC85E658-2A3A-4C13-999A-23261D256F82}">
      <dsp:nvSpPr>
        <dsp:cNvPr id="0" name=""/>
        <dsp:cNvSpPr/>
      </dsp:nvSpPr>
      <dsp:spPr>
        <a:xfrm rot="575234">
          <a:off x="6172969" y="4345156"/>
          <a:ext cx="2396385" cy="509277"/>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77EDF9-4A59-4435-BE8E-FD15FB6E4517}">
      <dsp:nvSpPr>
        <dsp:cNvPr id="0" name=""/>
        <dsp:cNvSpPr/>
      </dsp:nvSpPr>
      <dsp:spPr>
        <a:xfrm>
          <a:off x="7478642" y="4351146"/>
          <a:ext cx="2147957" cy="89641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RAPIDITA’</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EROGAZIONE</a:t>
          </a:r>
        </a:p>
      </dsp:txBody>
      <dsp:txXfrm>
        <a:off x="7504897" y="4377401"/>
        <a:ext cx="2095447" cy="843903"/>
      </dsp:txXfrm>
    </dsp:sp>
    <dsp:sp modelId="{0096BB5E-638D-4841-BCFB-C8F06B8DB98D}">
      <dsp:nvSpPr>
        <dsp:cNvPr id="0" name=""/>
        <dsp:cNvSpPr/>
      </dsp:nvSpPr>
      <dsp:spPr>
        <a:xfrm rot="20614903">
          <a:off x="6104816" y="3122197"/>
          <a:ext cx="2578030" cy="509277"/>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439BA4B-7519-490B-9BB6-2F00BD1DBED8}">
      <dsp:nvSpPr>
        <dsp:cNvPr id="0" name=""/>
        <dsp:cNvSpPr/>
      </dsp:nvSpPr>
      <dsp:spPr>
        <a:xfrm>
          <a:off x="7535142" y="2564292"/>
          <a:ext cx="2190286" cy="89641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SEMPLIFICAZIONE</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ITER TECNICO</a:t>
          </a:r>
        </a:p>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PROCEDURALE</a:t>
          </a:r>
        </a:p>
      </dsp:txBody>
      <dsp:txXfrm>
        <a:off x="7561397" y="2590547"/>
        <a:ext cx="2137776" cy="843903"/>
      </dsp:txXfrm>
    </dsp:sp>
    <dsp:sp modelId="{40A2D69F-77FD-4C49-8282-E54D3138AB39}">
      <dsp:nvSpPr>
        <dsp:cNvPr id="0" name=""/>
        <dsp:cNvSpPr/>
      </dsp:nvSpPr>
      <dsp:spPr>
        <a:xfrm rot="19445293">
          <a:off x="5593635" y="2089908"/>
          <a:ext cx="2773638" cy="509277"/>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8E1CEEC-8AC9-43EE-BD4C-4F6E59DE9036}">
      <dsp:nvSpPr>
        <dsp:cNvPr id="0" name=""/>
        <dsp:cNvSpPr/>
      </dsp:nvSpPr>
      <dsp:spPr>
        <a:xfrm>
          <a:off x="7427543" y="1222611"/>
          <a:ext cx="1504855" cy="89641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rgbClr val="002060"/>
              </a:solidFill>
              <a:latin typeface="Verdana" panose="020B0604030504040204" pitchFamily="34" charset="0"/>
              <a:ea typeface="Verdana" panose="020B0604030504040204" pitchFamily="34" charset="0"/>
            </a:rPr>
            <a:t>INNOVAZIONE TECNOLOGICA</a:t>
          </a:r>
        </a:p>
      </dsp:txBody>
      <dsp:txXfrm>
        <a:off x="7453798" y="1248866"/>
        <a:ext cx="1452345" cy="8439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E23A-4AEE-4D92-BE58-001D3F9D582C}" type="datetimeFigureOut">
              <a:rPr lang="it-IT" smtClean="0"/>
              <a:t>15/11/2024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093DA-AF02-4273-B572-43598DFE11E4}" type="slidenum">
              <a:rPr lang="it-IT" smtClean="0"/>
              <a:t>‹N›</a:t>
            </a:fld>
            <a:endParaRPr lang="it-IT"/>
          </a:p>
        </p:txBody>
      </p:sp>
    </p:spTree>
    <p:extLst>
      <p:ext uri="{BB962C8B-B14F-4D97-AF65-F5344CB8AC3E}">
        <p14:creationId xmlns:p14="http://schemas.microsoft.com/office/powerpoint/2010/main" val="284424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1093DA-AF02-4273-B572-43598DFE11E4}" type="slidenum">
              <a:rPr lang="it-IT" smtClean="0"/>
              <a:t>2</a:t>
            </a:fld>
            <a:endParaRPr lang="it-IT"/>
          </a:p>
        </p:txBody>
      </p:sp>
    </p:spTree>
    <p:extLst>
      <p:ext uri="{BB962C8B-B14F-4D97-AF65-F5344CB8AC3E}">
        <p14:creationId xmlns:p14="http://schemas.microsoft.com/office/powerpoint/2010/main" val="42733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0CCB6-4E0C-482E-B2C3-A9F580D87C53}"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840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2832C-1300-4A53-9607-C4F0A309582B}"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676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2832C-1300-4A53-9607-C4F0A309582B}"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958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C92832C-1300-4A53-9607-C4F0A309582B}" type="slidenum">
              <a:rPr lang="it-IT" smtClean="0"/>
              <a:t>17</a:t>
            </a:fld>
            <a:endParaRPr lang="it-IT"/>
          </a:p>
        </p:txBody>
      </p:sp>
    </p:spTree>
    <p:extLst>
      <p:ext uri="{BB962C8B-B14F-4D97-AF65-F5344CB8AC3E}">
        <p14:creationId xmlns:p14="http://schemas.microsoft.com/office/powerpoint/2010/main" val="60195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8883-9EE4-4E92-B234-8561D7AE8E66}"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048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608E3-2F68-4F25-9BE2-B50D955DB98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0D12DD3-F27A-C1AD-3700-FA435CFD1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E352DD-114C-7688-77D0-BF0F69BBD764}"/>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C3BA34D0-3A5E-C4F5-3BBE-4D6C375F82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28FA2C-E5BC-B969-AD87-A9FCB722D7EC}"/>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384343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61DB7-19F7-6128-2EFB-3C3C85A72D3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2299ACE-B45C-314C-594A-9C56454574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457CFE-D503-1ADF-3D6A-9EFA5921BED7}"/>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34393AA7-B624-E47B-7248-4C821097C9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B9A74A-5662-04B6-1F9D-4172B398F125}"/>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263835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04F355A-B540-8BF9-540D-484251503EE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C8E689-5D3F-802D-4DDA-20A7CB0E31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A407FF-DF63-C556-F974-2C10AAB55D6A}"/>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2139D33A-4E42-9B64-6B64-D90D4912A8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C76B3A-C864-5DC6-501A-5E543490F600}"/>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324931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Direzione Centrale Prevenzione</a:t>
            </a:r>
          </a:p>
        </p:txBody>
      </p:sp>
      <p:sp>
        <p:nvSpPr>
          <p:cNvPr id="14" name="Titolo 13"/>
          <p:cNvSpPr>
            <a:spLocks noGrp="1"/>
          </p:cNvSpPr>
          <p:nvPr>
            <p:ph type="title" hasCustomPrompt="1"/>
          </p:nvPr>
        </p:nvSpPr>
        <p:spPr>
          <a:xfrm>
            <a:off x="458265" y="353085"/>
            <a:ext cx="10895535" cy="539115"/>
          </a:xfrm>
        </p:spPr>
        <p:txBody>
          <a:bodyPr vert="horz" lIns="0" tIns="0" rIns="0" bIns="0" rtlCol="0" anchor="t" anchorCtr="0">
            <a:noAutofit/>
          </a:bodyPr>
          <a:lstStyle>
            <a:lvl1pPr>
              <a:defRPr lang="it-IT" sz="2000" baseline="0">
                <a:solidFill>
                  <a:srgbClr val="002E5D"/>
                </a:solidFill>
                <a:latin typeface="Verdana" charset="0"/>
                <a:ea typeface="Verdana" charset="0"/>
                <a:cs typeface="Verdana" charset="0"/>
              </a:defRPr>
            </a:lvl1pPr>
          </a:lstStyle>
          <a:p>
            <a:pPr lvl="0"/>
            <a:r>
              <a:rPr lang="it-IT" dirty="0"/>
              <a:t>FARE CLIC PER INSERIRE TITOLO SLIDE</a:t>
            </a:r>
            <a:br>
              <a:rPr lang="it-IT" dirty="0"/>
            </a:br>
            <a:r>
              <a:rPr lang="it-IT" dirty="0"/>
              <a:t>Sottotitolo slide</a:t>
            </a:r>
          </a:p>
        </p:txBody>
      </p:sp>
    </p:spTree>
    <p:extLst>
      <p:ext uri="{BB962C8B-B14F-4D97-AF65-F5344CB8AC3E}">
        <p14:creationId xmlns:p14="http://schemas.microsoft.com/office/powerpoint/2010/main" val="407857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15/11/2024</a:t>
            </a:fld>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Tree>
    <p:extLst>
      <p:ext uri="{BB962C8B-B14F-4D97-AF65-F5344CB8AC3E}">
        <p14:creationId xmlns:p14="http://schemas.microsoft.com/office/powerpoint/2010/main" val="414035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2910A-5213-2B9F-0576-2906613CD24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89CA40-9591-50B0-55C0-40F9F632B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7B84F04-42D6-93AE-C08D-88C9C30EE61C}"/>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B2EAF45B-773D-A663-5340-C0CF2459B7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74600E-B3EC-F493-037E-F0FC8F67D4B0}"/>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2164344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A20D9-CD18-A9F4-F98E-CD1492D62F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C8D87E-51A3-F019-FD69-8A2DC1A535B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41F172-FE70-F814-BF6E-2B0596A1F682}"/>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F693AAD0-25FD-2CBD-8D25-D419826E37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1DFA3D-18E6-AE15-2346-034A7BBC8CC7}"/>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7899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6C1E3-F7A7-F882-C437-DDC8F7A7DAE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F9BE5C1-8135-A673-8F62-77CB9D2F4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2B5A19B-7FFC-BA62-AF7B-78722AD0FE7E}"/>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4CB4CD38-6D6B-5AD3-D8B6-4D6C1326C1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44F1C-112B-8588-8878-24E93517D734}"/>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53595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BE3DED-2A60-598A-7AFB-3689CEF212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DE1831-0DD9-B4D8-85F5-BB1B9AA0DEA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589EB44-980F-5A2D-9033-43851EA0DFB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AB99FC9-25AF-6A07-79C9-E93285FFFF69}"/>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6" name="Segnaposto piè di pagina 5">
            <a:extLst>
              <a:ext uri="{FF2B5EF4-FFF2-40B4-BE49-F238E27FC236}">
                <a16:creationId xmlns:a16="http://schemas.microsoft.com/office/drawing/2014/main" id="{E10CF9D7-AA14-90B3-767D-F6F3A58C1F6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A9D7EB-A17D-0320-0539-019538E0ADF5}"/>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625054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C7805-2560-4FE5-14BD-1F653E752D8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098DD5F-1B9F-7530-C715-724C2A5B2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203DE66-06B1-D211-FA93-050DCA131D3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E160DC5-B177-91A4-130D-5F6F50E3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9491C5-730F-4A73-71BE-9F8564BBD25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9C84F98-02BF-99BE-93CC-6076A8197996}"/>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8" name="Segnaposto piè di pagina 7">
            <a:extLst>
              <a:ext uri="{FF2B5EF4-FFF2-40B4-BE49-F238E27FC236}">
                <a16:creationId xmlns:a16="http://schemas.microsoft.com/office/drawing/2014/main" id="{10B7B645-F447-F0D9-D8B8-7C208D7FFB3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6A8AC91-3356-7FDC-9F92-F2C2BBE1DA8A}"/>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371007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F2F9F1-B130-098D-2B02-FC56374FC06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736A4E1-2654-5070-B388-D35A63807849}"/>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4" name="Segnaposto piè di pagina 3">
            <a:extLst>
              <a:ext uri="{FF2B5EF4-FFF2-40B4-BE49-F238E27FC236}">
                <a16:creationId xmlns:a16="http://schemas.microsoft.com/office/drawing/2014/main" id="{A6090121-3911-C8AC-10C3-F91A5AD86D3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B05C23F-5070-5A40-4B86-53AE49919442}"/>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231200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F26CF-2068-4CFA-739C-DF78724FD5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3EAACF-60C3-E341-8B4E-610034F59E1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3CEC50-ABC2-A6C9-F287-E73619D42749}"/>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2062A7E6-DF75-38B6-F9C8-7BC910E12F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10C427-225D-AFA2-DF42-E4E22D386233}"/>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28350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5C87112-3692-3D8A-6A01-71EF2EC625CC}"/>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3" name="Segnaposto piè di pagina 2">
            <a:extLst>
              <a:ext uri="{FF2B5EF4-FFF2-40B4-BE49-F238E27FC236}">
                <a16:creationId xmlns:a16="http://schemas.microsoft.com/office/drawing/2014/main" id="{BB6AFD23-9A2F-A8D1-7ACF-858BCA497E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0FD108-848D-0EC0-38E0-548E89E7DEB6}"/>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198142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5206B5-17E0-C342-067E-60402B64CC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B4D2BF-7DB0-107C-EFA4-279C05F53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E8EFF69-8D74-D39D-0F9C-4864A95F6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33908A9-17B4-D78A-B998-DCFC168C8A45}"/>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6" name="Segnaposto piè di pagina 5">
            <a:extLst>
              <a:ext uri="{FF2B5EF4-FFF2-40B4-BE49-F238E27FC236}">
                <a16:creationId xmlns:a16="http://schemas.microsoft.com/office/drawing/2014/main" id="{BC9DD437-0CED-7837-9048-C590F719FF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E87E59-A989-C3E7-2472-D7B3BEA52767}"/>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2631540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25E00-4A5A-D93D-55BC-08E4ECEE9A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FDC06F-CF5F-30EB-77A1-0390F134E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0A9CB7A-0A34-ECAA-57F9-DA8DC819A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CF68506-3136-AFC0-F967-AB6E7715BD40}"/>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6" name="Segnaposto piè di pagina 5">
            <a:extLst>
              <a:ext uri="{FF2B5EF4-FFF2-40B4-BE49-F238E27FC236}">
                <a16:creationId xmlns:a16="http://schemas.microsoft.com/office/drawing/2014/main" id="{2411E6D3-2CBC-4082-91A9-A21CC203ED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E581EC-3FE5-3CFC-71C4-A22E92A6A3E9}"/>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66317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7B3D4-F8E8-FC05-C9AF-A95447B03F6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596C7E7-0129-F05A-08D3-D04D8B03E71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337CDE-36DC-2212-D273-ACB8BDED0D8F}"/>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7AD8EFAA-C6F0-5120-B6E7-98884CBFBF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885983F-7651-E0F6-953F-F6A14D6F754A}"/>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534722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0042F93-3CC3-27CE-044B-BA1B6684BDF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543126-2AAA-0BF1-B411-6554B14ACFF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BCEF66-B0F8-8A8C-B464-AD0895793365}"/>
              </a:ext>
            </a:extLst>
          </p:cNvPr>
          <p:cNvSpPr>
            <a:spLocks noGrp="1"/>
          </p:cNvSpPr>
          <p:nvPr>
            <p:ph type="dt" sz="half" idx="10"/>
          </p:nvPr>
        </p:nvSpPr>
        <p:spPr/>
        <p:txBody>
          <a:body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453D3961-F060-76ED-40DF-3DA4F1DC94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2F42A5-F3C8-B132-D456-CC7EC8CBA250}"/>
              </a:ext>
            </a:extLst>
          </p:cNvPr>
          <p:cNvSpPr>
            <a:spLocks noGrp="1"/>
          </p:cNvSpPr>
          <p:nvPr>
            <p:ph type="sldNum" sz="quarter" idx="12"/>
          </p:nvPr>
        </p:nvSpPr>
        <p:spPr/>
        <p:txBody>
          <a:bodyPr/>
          <a:lstStyle/>
          <a:p>
            <a:fld id="{7E76C41C-CF41-44F7-813D-DF5D92205496}" type="slidenum">
              <a:rPr lang="it-IT" smtClean="0"/>
              <a:t>‹N›</a:t>
            </a:fld>
            <a:endParaRPr lang="it-IT"/>
          </a:p>
        </p:txBody>
      </p:sp>
    </p:spTree>
    <p:extLst>
      <p:ext uri="{BB962C8B-B14F-4D97-AF65-F5344CB8AC3E}">
        <p14:creationId xmlns:p14="http://schemas.microsoft.com/office/powerpoint/2010/main" val="357956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uota 1">
    <p:spTree>
      <p:nvGrpSpPr>
        <p:cNvPr id="1" name=""/>
        <p:cNvGrpSpPr/>
        <p:nvPr/>
      </p:nvGrpSpPr>
      <p:grpSpPr>
        <a:xfrm>
          <a:off x="0" y="0"/>
          <a:ext cx="0" cy="0"/>
          <a:chOff x="0" y="0"/>
          <a:chExt cx="0" cy="0"/>
        </a:xfrm>
      </p:grpSpPr>
      <p:sp>
        <p:nvSpPr>
          <p:cNvPr id="8" name="Rettangolo 7"/>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r>
              <a:rPr lang="it-IT" dirty="0"/>
              <a:t>24/05/2018</a:t>
            </a:r>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4074121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Direzione Centrale Prevenzione</a:t>
            </a:r>
          </a:p>
        </p:txBody>
      </p:sp>
      <p:sp>
        <p:nvSpPr>
          <p:cNvPr id="14" name="Titolo 13"/>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05679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Vuota 1">
    <p:spTree>
      <p:nvGrpSpPr>
        <p:cNvPr id="1" name=""/>
        <p:cNvGrpSpPr/>
        <p:nvPr/>
      </p:nvGrpSpPr>
      <p:grpSpPr>
        <a:xfrm>
          <a:off x="0" y="0"/>
          <a:ext cx="0" cy="0"/>
          <a:chOff x="0" y="0"/>
          <a:chExt cx="0" cy="0"/>
        </a:xfrm>
      </p:grpSpPr>
      <p:sp>
        <p:nvSpPr>
          <p:cNvPr id="8" name="Rettangolo 7"/>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812901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Tree>
    <p:extLst>
      <p:ext uri="{BB962C8B-B14F-4D97-AF65-F5344CB8AC3E}">
        <p14:creationId xmlns:p14="http://schemas.microsoft.com/office/powerpoint/2010/main" val="202760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5" name="Rettangolo 4"/>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userDrawn="1"/>
        </p:nvPicPr>
        <p:blipFill>
          <a:blip r:embed="rId2"/>
          <a:stretch>
            <a:fillRect/>
          </a:stretch>
        </p:blipFill>
        <p:spPr>
          <a:xfrm>
            <a:off x="524911" y="5847087"/>
            <a:ext cx="285543" cy="57700"/>
          </a:xfrm>
          <a:prstGeom prst="rect">
            <a:avLst/>
          </a:prstGeom>
        </p:spPr>
      </p:pic>
      <p:sp>
        <p:nvSpPr>
          <p:cNvPr id="8"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9" name="Segnaposto testo 4"/>
          <p:cNvSpPr>
            <a:spLocks noGrp="1"/>
          </p:cNvSpPr>
          <p:nvPr>
            <p:ph type="body" sz="quarter" idx="15"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a:t>DIREZIONE CENTRALE PREVENZIONE – I FINANZIAMENTI ISI</a:t>
            </a:r>
          </a:p>
        </p:txBody>
      </p:sp>
    </p:spTree>
    <p:extLst>
      <p:ext uri="{BB962C8B-B14F-4D97-AF65-F5344CB8AC3E}">
        <p14:creationId xmlns:p14="http://schemas.microsoft.com/office/powerpoint/2010/main" val="65705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4349C-1480-CF70-462B-2ADC299D84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58301DA-C28D-0B2D-A6FD-478330B993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253B8EB-40F4-8A0F-61FD-CB8EE1732CFA}"/>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47640919-F7EC-2A1F-E81F-B9465DABBE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7B160B-FFAF-45CC-F38A-80420255424A}"/>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4237796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Diapositiva titolo 5">
    <p:spTree>
      <p:nvGrpSpPr>
        <p:cNvPr id="1" name=""/>
        <p:cNvGrpSpPr/>
        <p:nvPr/>
      </p:nvGrpSpPr>
      <p:grpSpPr>
        <a:xfrm>
          <a:off x="0" y="0"/>
          <a:ext cx="0" cy="0"/>
          <a:chOff x="0" y="0"/>
          <a:chExt cx="0" cy="0"/>
        </a:xfrm>
      </p:grpSpPr>
      <p:sp>
        <p:nvSpPr>
          <p:cNvPr id="22" name="Rettangolo 21"/>
          <p:cNvSpPr/>
          <p:nvPr/>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0" name="Immagine 9"/>
          <p:cNvPicPr>
            <a:picLocks noChangeAspect="1"/>
          </p:cNvPicPr>
          <p:nvPr/>
        </p:nvPicPr>
        <p:blipFill>
          <a:blip r:embed="rId2"/>
          <a:stretch>
            <a:fillRect/>
          </a:stretch>
        </p:blipFill>
        <p:spPr>
          <a:xfrm>
            <a:off x="1501684" y="2095441"/>
            <a:ext cx="1026490" cy="388258"/>
          </a:xfrm>
          <a:prstGeom prst="rect">
            <a:avLst/>
          </a:prstGeom>
        </p:spPr>
      </p:pic>
      <p:sp>
        <p:nvSpPr>
          <p:cNvPr id="2" name="Rettangolo 1">
            <a:extLst>
              <a:ext uri="{FF2B5EF4-FFF2-40B4-BE49-F238E27FC236}">
                <a16:creationId xmlns:a16="http://schemas.microsoft.com/office/drawing/2014/main" id="{D1B5EFF8-DA4C-4310-9D8F-1D1AC8AFA1A1}"/>
              </a:ext>
            </a:extLst>
          </p:cNvPr>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45C975DE-9B96-8377-9773-AA6D8699C620}"/>
              </a:ext>
            </a:extLst>
          </p:cNvPr>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a:extLst>
              <a:ext uri="{FF2B5EF4-FFF2-40B4-BE49-F238E27FC236}">
                <a16:creationId xmlns:a16="http://schemas.microsoft.com/office/drawing/2014/main" id="{CB8EEA73-8E21-8E16-DEF7-7B43BA99F1AE}"/>
              </a:ext>
            </a:extLst>
          </p:cNvPr>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53194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B4CE6-EC12-7609-114F-FEC71689C0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53FD13-F416-2DE8-17EB-8D384FE47EC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8D85123-D221-B6D4-0468-7629417E327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BE4B5A4-CE7A-2DEF-F306-468B0B7B57AA}"/>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6" name="Segnaposto piè di pagina 5">
            <a:extLst>
              <a:ext uri="{FF2B5EF4-FFF2-40B4-BE49-F238E27FC236}">
                <a16:creationId xmlns:a16="http://schemas.microsoft.com/office/drawing/2014/main" id="{17588744-D5C5-0462-B580-9F0CDDAC7A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48B76E-6E81-F399-B7FD-9DB05D7E7C60}"/>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360175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6AA93-1A8A-E86F-10F3-4BBE7E9EB1B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C487CE-2472-732A-CEF9-ADAAB1F92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4FE1939-CA9B-7DC0-0B30-9866A3B94AC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E704D85-C105-0465-F353-EE67F7F40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3D9882C-A8BC-ABCE-95E1-5E5B1759B82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10C35A3-BAD9-E1E4-A16B-411D078A1F21}"/>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8" name="Segnaposto piè di pagina 7">
            <a:extLst>
              <a:ext uri="{FF2B5EF4-FFF2-40B4-BE49-F238E27FC236}">
                <a16:creationId xmlns:a16="http://schemas.microsoft.com/office/drawing/2014/main" id="{1A908DE1-C075-3C94-D20A-153CBD8909F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4B9AB7-6C55-5967-0AE5-79DBDB75072B}"/>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362003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B5283-CDFC-575D-A40B-2CAF25A31C2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74F6E19-4AF5-4D91-9448-A1F7A56B24DC}"/>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4" name="Segnaposto piè di pagina 3">
            <a:extLst>
              <a:ext uri="{FF2B5EF4-FFF2-40B4-BE49-F238E27FC236}">
                <a16:creationId xmlns:a16="http://schemas.microsoft.com/office/drawing/2014/main" id="{E8DC880A-1D54-CBCD-0E1B-B2458549A2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E11FA7F-4612-9E5B-C0A2-D73CC4117523}"/>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304347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982642-720D-4318-90A6-E638CABD93D6}"/>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3" name="Segnaposto piè di pagina 2">
            <a:extLst>
              <a:ext uri="{FF2B5EF4-FFF2-40B4-BE49-F238E27FC236}">
                <a16:creationId xmlns:a16="http://schemas.microsoft.com/office/drawing/2014/main" id="{D0DB7A71-61C0-529B-6C4E-78422C6B33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3DA5C34-B8A8-5F43-0F57-1CCCD0F1B8CD}"/>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59119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19476B-FB2A-392E-CCF1-2369C5F3C4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C0EC6B1-42FA-562E-499A-42C105DB7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A189270-4CB4-D1DE-26E8-92B8DFAC1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6EFA6E1-86AA-A22A-E64D-43539805AC51}"/>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6" name="Segnaposto piè di pagina 5">
            <a:extLst>
              <a:ext uri="{FF2B5EF4-FFF2-40B4-BE49-F238E27FC236}">
                <a16:creationId xmlns:a16="http://schemas.microsoft.com/office/drawing/2014/main" id="{2ABA15CA-63FE-9888-4850-819366115B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7A7CDF-B0A6-60B1-55F9-9C81C0B3F186}"/>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58270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A1B2B7-6B13-0500-A27C-65CA1CD5470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45A2E29-2213-06A6-AD46-F044C7513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A021416-E17C-430E-8DB7-656E605FA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B26FD2E-4359-E456-C763-DCB688A47CA3}"/>
              </a:ext>
            </a:extLst>
          </p:cNvPr>
          <p:cNvSpPr>
            <a:spLocks noGrp="1"/>
          </p:cNvSpPr>
          <p:nvPr>
            <p:ph type="dt" sz="half" idx="10"/>
          </p:nvPr>
        </p:nvSpPr>
        <p:spPr/>
        <p:txBody>
          <a:bodyPr/>
          <a:lstStyle/>
          <a:p>
            <a:fld id="{EE0B4812-A9E6-4DFA-A1D5-2C80C241FDA6}" type="datetimeFigureOut">
              <a:rPr lang="it-IT" smtClean="0"/>
              <a:t>15/11/2024</a:t>
            </a:fld>
            <a:endParaRPr lang="it-IT"/>
          </a:p>
        </p:txBody>
      </p:sp>
      <p:sp>
        <p:nvSpPr>
          <p:cNvPr id="6" name="Segnaposto piè di pagina 5">
            <a:extLst>
              <a:ext uri="{FF2B5EF4-FFF2-40B4-BE49-F238E27FC236}">
                <a16:creationId xmlns:a16="http://schemas.microsoft.com/office/drawing/2014/main" id="{7CCABD58-5F0E-4C4B-EE7A-678DE05C78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E715F6-9777-08E1-48E2-ACC5174BF1CC}"/>
              </a:ext>
            </a:extLst>
          </p:cNvPr>
          <p:cNvSpPr>
            <a:spLocks noGrp="1"/>
          </p:cNvSpPr>
          <p:nvPr>
            <p:ph type="sldNum" sz="quarter" idx="12"/>
          </p:nvPr>
        </p:nvSpPr>
        <p:spPr/>
        <p:txBody>
          <a:bodyPr/>
          <a:lstStyle/>
          <a:p>
            <a:fld id="{42645827-40AF-4D0B-B372-942411652CD5}" type="slidenum">
              <a:rPr lang="it-IT" smtClean="0"/>
              <a:t>‹N›</a:t>
            </a:fld>
            <a:endParaRPr lang="it-IT"/>
          </a:p>
        </p:txBody>
      </p:sp>
    </p:spTree>
    <p:extLst>
      <p:ext uri="{BB962C8B-B14F-4D97-AF65-F5344CB8AC3E}">
        <p14:creationId xmlns:p14="http://schemas.microsoft.com/office/powerpoint/2010/main" val="424569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0D0EE90-A99F-66E6-A9EC-A8AD52478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9649F2-9009-2997-FC75-4C2535C0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978354-8165-315F-840F-40D9F83AC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0B4812-A9E6-4DFA-A1D5-2C80C241FDA6}" type="datetimeFigureOut">
              <a:rPr lang="it-IT" smtClean="0"/>
              <a:t>15/11/2024</a:t>
            </a:fld>
            <a:endParaRPr lang="it-IT"/>
          </a:p>
        </p:txBody>
      </p:sp>
      <p:sp>
        <p:nvSpPr>
          <p:cNvPr id="5" name="Segnaposto piè di pagina 4">
            <a:extLst>
              <a:ext uri="{FF2B5EF4-FFF2-40B4-BE49-F238E27FC236}">
                <a16:creationId xmlns:a16="http://schemas.microsoft.com/office/drawing/2014/main" id="{BFEF10EE-5007-A339-F3C5-8B91E391B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9881839-414D-5108-6D0D-2D73DE0E9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645827-40AF-4D0B-B372-942411652CD5}" type="slidenum">
              <a:rPr lang="it-IT" smtClean="0"/>
              <a:t>‹N›</a:t>
            </a:fld>
            <a:endParaRPr lang="it-IT"/>
          </a:p>
        </p:txBody>
      </p:sp>
    </p:spTree>
    <p:extLst>
      <p:ext uri="{BB962C8B-B14F-4D97-AF65-F5344CB8AC3E}">
        <p14:creationId xmlns:p14="http://schemas.microsoft.com/office/powerpoint/2010/main" val="11796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43CFB55-BF94-DD44-CC3E-7F4EE7066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F12AB25-6C1F-15AE-A43E-8EFC389F7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B1BD47-1EA5-A7FF-BC71-0C11234D6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5BE12-E9A5-4B6C-A5B9-C31804603549}" type="datetimeFigureOut">
              <a:rPr lang="it-IT" smtClean="0"/>
              <a:t>15/11/2024</a:t>
            </a:fld>
            <a:endParaRPr lang="it-IT"/>
          </a:p>
        </p:txBody>
      </p:sp>
      <p:sp>
        <p:nvSpPr>
          <p:cNvPr id="5" name="Segnaposto piè di pagina 4">
            <a:extLst>
              <a:ext uri="{FF2B5EF4-FFF2-40B4-BE49-F238E27FC236}">
                <a16:creationId xmlns:a16="http://schemas.microsoft.com/office/drawing/2014/main" id="{381FC49C-602D-1A98-E624-0643638A9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AA53E9A-4582-AB5F-FDB3-F4FC2F38A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6C41C-CF41-44F7-813D-DF5D92205496}" type="slidenum">
              <a:rPr lang="it-IT" smtClean="0"/>
              <a:t>‹N›</a:t>
            </a:fld>
            <a:endParaRPr lang="it-IT"/>
          </a:p>
        </p:txBody>
      </p:sp>
    </p:spTree>
    <p:extLst>
      <p:ext uri="{BB962C8B-B14F-4D97-AF65-F5344CB8AC3E}">
        <p14:creationId xmlns:p14="http://schemas.microsoft.com/office/powerpoint/2010/main" val="161541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80"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emf"/><Relationship Id="rId21" Type="http://schemas.openxmlformats.org/officeDocument/2006/relationships/image" Target="../media/image3.jpg"/><Relationship Id="rId7" Type="http://schemas.openxmlformats.org/officeDocument/2006/relationships/image" Target="../media/image35.png"/><Relationship Id="rId12" Type="http://schemas.openxmlformats.org/officeDocument/2006/relationships/image" Target="../media/image40.jp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emf"/><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emf"/><Relationship Id="rId1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5.xml"/><Relationship Id="rId6" Type="http://schemas.openxmlformats.org/officeDocument/2006/relationships/image" Target="../media/image3.jpg"/><Relationship Id="rId5" Type="http://schemas.openxmlformats.org/officeDocument/2006/relationships/image" Target="../media/image52.emf"/><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jpg"/><Relationship Id="rId5" Type="http://schemas.openxmlformats.org/officeDocument/2006/relationships/hyperlink" Target="https://www.inail.it/portale/prevenzione-e-sicurezza/it/prevenzione-e-sicurezza/finanziamenti-per-la-sicurezza/incentivi-alle-imprese/bando-isi-2023.html" TargetMode="Externa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F2QTafqjUgA&amp;pp=ygUXQmFuZG8gSXNpIDIwMjMgLSBGYXNlIDU%3D" TargetMode="External"/><Relationship Id="rId3" Type="http://schemas.openxmlformats.org/officeDocument/2006/relationships/image" Target="../media/image56.png"/><Relationship Id="rId7" Type="http://schemas.openxmlformats.org/officeDocument/2006/relationships/hyperlink" Target="https://www.youtube.com/watch?v=IZGncY7genA&amp;pp=ygUXQmFuZG8gSXNpIDIwMjMgLSBGYXNlIDE%3D" TargetMode="External"/><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hyperlink" Target="https://www.youtube.com/watch?v=E1rzD3acTCA&amp;pp=ygUXQmFuZG8gSXNpIDIwMjMgLSBGYXNlIDE%3D" TargetMode="External"/><Relationship Id="rId11" Type="http://schemas.openxmlformats.org/officeDocument/2006/relationships/image" Target="../media/image3.jpg"/><Relationship Id="rId5" Type="http://schemas.openxmlformats.org/officeDocument/2006/relationships/hyperlink" Target="https://www.youtube.com/watch?v=3WcfbseN5oE&amp;pp=ygUXQmFuZG8gSXNpIDIwMjMgLSBGYXNlIDE%3D" TargetMode="External"/><Relationship Id="rId10" Type="http://schemas.openxmlformats.org/officeDocument/2006/relationships/image" Target="../media/image57.png"/><Relationship Id="rId4" Type="http://schemas.openxmlformats.org/officeDocument/2006/relationships/hyperlink" Target="https://www.youtube.com/watch?v=cA9AOyWu5eA&amp;pp=ygUXQmFuZG8gSXNpIDIwMjMgLSBGYXNlIDE%3D" TargetMode="External"/><Relationship Id="rId9" Type="http://schemas.openxmlformats.org/officeDocument/2006/relationships/hyperlink" Target="https://www.repertoriosalute.it/bando-isi-2023-online-il-videotutorial-della-fase-6-su-elenchi-cronologici-definitivi-e-istruttoria-delle-domande/bando-isi-2023-video-tutorial-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8.png"/><Relationship Id="rId16"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hyperlink" Target="https://web-chat.global.assistant.watson.appdomain.cloud/preview.html?backgroundImageURL=https%3A%2F%2Feu-de.assistant.watson.cloud.ibm.com%2Fpublic%2Fimages%2Fupx-294eed78-60f4-4758-8620-c45d9d273ac9%3A%3Abf6c893d-79e2-4396-b2cf-84d726a087df&amp;integrationID=51fef682-ef24-4ad1-ade7-ec41ac4d7516&amp;region=eu-de&amp;serviceInstanceID=294eed78-60f4-4758-8620-c45d9d273ac9" TargetMode="External"/><Relationship Id="rId10" Type="http://schemas.openxmlformats.org/officeDocument/2006/relationships/image" Target="../media/image66.sv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svg"/></Relationships>
</file>

<file path=ppt/slides/_rels/slide17.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67.png"/><Relationship Id="rId12"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3.png"/><Relationship Id="rId11" Type="http://schemas.openxmlformats.org/officeDocument/2006/relationships/image" Target="../media/image74.png"/><Relationship Id="rId5" Type="http://schemas.openxmlformats.org/officeDocument/2006/relationships/hyperlink" Target="https://web-chat.global.assistant.watson.appdomain.cloud/preview.html?backgroundImageURL=https%3A%2F%2Feu-de.assistant.watson.cloud.ibm.com%2Fpublic%2Fimages%2Fupx-294eed78-60f4-4758-8620-c45d9d273ac9%3A%3Abf6c893d-79e2-4396-b2cf-84d726a087df&amp;integrationID=51fef682-ef24-4ad1-ade7-ec41ac4d7516&amp;region=eu-de&amp;serviceInstanceID=294eed78-60f4-4758-8620-c45d9d273ac9" TargetMode="External"/><Relationship Id="rId10" Type="http://schemas.openxmlformats.org/officeDocument/2006/relationships/image" Target="../media/image70.svg"/><Relationship Id="rId4" Type="http://schemas.openxmlformats.org/officeDocument/2006/relationships/image" Target="../media/image72.png"/><Relationship Id="rId9" Type="http://schemas.openxmlformats.org/officeDocument/2006/relationships/image" Target="../media/image69.png"/><Relationship Id="rId1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3.jpg"/><Relationship Id="rId5" Type="http://schemas.openxmlformats.org/officeDocument/2006/relationships/image" Target="../media/image78.e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eur-lex.europa.eu/legal-content/IT/TXT/?uri=CELEX:32014R070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11" descr="Immagine che contiene testo, schermata, design, Carattere&#10;&#10;Descrizione generata automaticamente">
            <a:extLst>
              <a:ext uri="{FF2B5EF4-FFF2-40B4-BE49-F238E27FC236}">
                <a16:creationId xmlns:a16="http://schemas.microsoft.com/office/drawing/2014/main" id="{771BEDE9-B53B-2511-02CF-AF75F08FB273}"/>
              </a:ext>
            </a:extLst>
          </p:cNvPr>
          <p:cNvPicPr>
            <a:picLocks noGrp="1" noRot="1" noChangeAspect="1" noMove="1" noResize="1" noEditPoints="1" noAdjustHandles="1" noChangeArrowheads="1" noChangeShapeType="1" noCrop="1"/>
          </p:cNvPicPr>
          <p:nvPr/>
        </p:nvPicPr>
        <p:blipFill>
          <a:blip r:embed="rId2"/>
          <a:stretch>
            <a:fillRect/>
          </a:stretch>
        </p:blipFill>
        <p:spPr>
          <a:xfrm>
            <a:off x="1320800" y="1935716"/>
            <a:ext cx="1394350" cy="2945811"/>
          </a:xfrm>
          <a:prstGeom prst="rect">
            <a:avLst/>
          </a:prstGeom>
        </p:spPr>
      </p:pic>
      <p:sp>
        <p:nvSpPr>
          <p:cNvPr id="7" name="CasellaDiTesto 6">
            <a:extLst>
              <a:ext uri="{FF2B5EF4-FFF2-40B4-BE49-F238E27FC236}">
                <a16:creationId xmlns:a16="http://schemas.microsoft.com/office/drawing/2014/main" id="{00F2B94C-EBB0-85C7-C3F3-9C6743A760B9}"/>
              </a:ext>
            </a:extLst>
          </p:cNvPr>
          <p:cNvSpPr txBox="1"/>
          <p:nvPr/>
        </p:nvSpPr>
        <p:spPr>
          <a:xfrm>
            <a:off x="2812778" y="1802191"/>
            <a:ext cx="33201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Roma, 13 Novembre 2024</a:t>
            </a:r>
          </a:p>
        </p:txBody>
      </p:sp>
      <p:sp>
        <p:nvSpPr>
          <p:cNvPr id="8" name="CasellaDiTesto 7">
            <a:extLst>
              <a:ext uri="{FF2B5EF4-FFF2-40B4-BE49-F238E27FC236}">
                <a16:creationId xmlns:a16="http://schemas.microsoft.com/office/drawing/2014/main" id="{E555579B-68D7-29CF-C0BC-29CAE6CE1B3B}"/>
              </a:ext>
            </a:extLst>
          </p:cNvPr>
          <p:cNvSpPr txBox="1"/>
          <p:nvPr/>
        </p:nvSpPr>
        <p:spPr>
          <a:xfrm>
            <a:off x="2799648" y="2415540"/>
            <a:ext cx="9090078"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2E5D"/>
                </a:solidFill>
                <a:effectLst/>
                <a:uLnTx/>
                <a:uFillTx/>
                <a:latin typeface="Verdana" panose="020B0604030504040204" pitchFamily="34" charset="0"/>
                <a:ea typeface="SimSun" panose="02010600030101010101" pitchFamily="2" charset="-122"/>
                <a:cs typeface="Arial" panose="020B0604020202020204" pitchFamily="34" charset="0"/>
              </a:rPr>
              <a:t>Direzione centrale prevenzione</a:t>
            </a:r>
          </a:p>
        </p:txBody>
      </p:sp>
      <p:sp>
        <p:nvSpPr>
          <p:cNvPr id="9" name="CasellaDiTesto 8">
            <a:extLst>
              <a:ext uri="{FF2B5EF4-FFF2-40B4-BE49-F238E27FC236}">
                <a16:creationId xmlns:a16="http://schemas.microsoft.com/office/drawing/2014/main" id="{098864D8-4C06-3ED6-77C5-44BA229D0398}"/>
              </a:ext>
            </a:extLst>
          </p:cNvPr>
          <p:cNvSpPr txBox="1"/>
          <p:nvPr/>
        </p:nvSpPr>
        <p:spPr>
          <a:xfrm>
            <a:off x="2799648" y="2948832"/>
            <a:ext cx="70342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92866"/>
                </a:solidFill>
                <a:effectLst/>
                <a:uLnTx/>
                <a:uFillTx/>
                <a:latin typeface="Verdana" panose="020B0604030504040204" pitchFamily="34" charset="0"/>
                <a:ea typeface="Verdana" panose="020B0604030504040204" pitchFamily="34" charset="0"/>
                <a:cs typeface="+mn-cs"/>
              </a:rPr>
              <a:t>Il Bando Isi -  Obiettivi e governo dell’iniziativa</a:t>
            </a:r>
          </a:p>
        </p:txBody>
      </p:sp>
    </p:spTree>
    <p:extLst>
      <p:ext uri="{BB962C8B-B14F-4D97-AF65-F5344CB8AC3E}">
        <p14:creationId xmlns:p14="http://schemas.microsoft.com/office/powerpoint/2010/main" val="163510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14D93D9-416A-9035-366B-CA6A077011ED}"/>
              </a:ext>
            </a:extLst>
          </p:cNvPr>
          <p:cNvSpPr txBox="1"/>
          <p:nvPr/>
        </p:nvSpPr>
        <p:spPr>
          <a:xfrm>
            <a:off x="117695" y="113815"/>
            <a:ext cx="11179302" cy="338554"/>
          </a:xfrm>
          <a:prstGeom prst="rect">
            <a:avLst/>
          </a:prstGeom>
          <a:noFill/>
        </p:spPr>
        <p:txBody>
          <a:bodyPr wrap="square" rtlCol="0">
            <a:spAutoFit/>
          </a:bodyPr>
          <a:lstStyle/>
          <a:p>
            <a:r>
              <a:rPr lang="it-IT" sz="1600" dirty="0">
                <a:solidFill>
                  <a:srgbClr val="002060"/>
                </a:solidFill>
                <a:latin typeface="Verdana" panose="020B0604030504040204" pitchFamily="34" charset="0"/>
                <a:ea typeface="Verdana" panose="020B0604030504040204" pitchFamily="34" charset="0"/>
              </a:rPr>
              <a:t>ISI 2023 – Attribuzione punteggio per condivisione con Parti Sociali</a:t>
            </a:r>
          </a:p>
        </p:txBody>
      </p:sp>
      <p:graphicFrame>
        <p:nvGraphicFramePr>
          <p:cNvPr id="7" name="Grafico 6">
            <a:extLst>
              <a:ext uri="{FF2B5EF4-FFF2-40B4-BE49-F238E27FC236}">
                <a16:creationId xmlns:a16="http://schemas.microsoft.com/office/drawing/2014/main" id="{2F12F1B3-1FD7-1A2C-9ED4-41F93E225D86}"/>
              </a:ext>
            </a:extLst>
          </p:cNvPr>
          <p:cNvGraphicFramePr>
            <a:graphicFrameLocks/>
          </p:cNvGraphicFramePr>
          <p:nvPr>
            <p:extLst>
              <p:ext uri="{D42A27DB-BD31-4B8C-83A1-F6EECF244321}">
                <p14:modId xmlns:p14="http://schemas.microsoft.com/office/powerpoint/2010/main" val="3075089502"/>
              </p:ext>
            </p:extLst>
          </p:nvPr>
        </p:nvGraphicFramePr>
        <p:xfrm>
          <a:off x="360349" y="606851"/>
          <a:ext cx="11831651" cy="5145535"/>
        </p:xfrm>
        <a:graphic>
          <a:graphicData uri="http://schemas.openxmlformats.org/drawingml/2006/chart">
            <c:chart xmlns:c="http://schemas.openxmlformats.org/drawingml/2006/chart" xmlns:r="http://schemas.openxmlformats.org/officeDocument/2006/relationships" r:id="rId2"/>
          </a:graphicData>
        </a:graphic>
      </p:graphicFrame>
      <p:pic>
        <p:nvPicPr>
          <p:cNvPr id="2" name="Segnaposto contenuto 11" descr="Immagine che contiene testo, schermata, design, Carattere&#10;&#10;Descrizione generata automaticamente">
            <a:extLst>
              <a:ext uri="{FF2B5EF4-FFF2-40B4-BE49-F238E27FC236}">
                <a16:creationId xmlns:a16="http://schemas.microsoft.com/office/drawing/2014/main" id="{56457977-D15C-B414-9A32-FFFBADAEF698}"/>
              </a:ext>
            </a:extLst>
          </p:cNvPr>
          <p:cNvPicPr/>
          <p:nvPr/>
        </p:nvPicPr>
        <p:blipFill>
          <a:blip r:embed="rId3"/>
          <a:stretch>
            <a:fillRect/>
          </a:stretch>
        </p:blipFill>
        <p:spPr>
          <a:xfrm>
            <a:off x="470877" y="5793902"/>
            <a:ext cx="408340" cy="862691"/>
          </a:xfrm>
          <a:prstGeom prst="rect">
            <a:avLst/>
          </a:prstGeom>
        </p:spPr>
      </p:pic>
    </p:spTree>
    <p:extLst>
      <p:ext uri="{BB962C8B-B14F-4D97-AF65-F5344CB8AC3E}">
        <p14:creationId xmlns:p14="http://schemas.microsoft.com/office/powerpoint/2010/main" val="346096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rot="1073405">
            <a:off x="713748" y="1190022"/>
            <a:ext cx="10232170" cy="4266877"/>
          </a:xfrm>
          <a:prstGeom prst="rect">
            <a:avLst/>
          </a:prstGeom>
          <a:blipFill dpi="0" rotWithShape="1">
            <a:blip r:embed="rId2">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2" name="CasellaDiTesto 101">
            <a:extLst>
              <a:ext uri="{FF2B5EF4-FFF2-40B4-BE49-F238E27FC236}">
                <a16:creationId xmlns:a16="http://schemas.microsoft.com/office/drawing/2014/main" id="{F4790DDA-EFCE-EC1E-4E2C-FF15D548B7CF}"/>
              </a:ext>
            </a:extLst>
          </p:cNvPr>
          <p:cNvSpPr txBox="1"/>
          <p:nvPr/>
        </p:nvSpPr>
        <p:spPr>
          <a:xfrm>
            <a:off x="800495" y="3888893"/>
            <a:ext cx="389687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b="1" dirty="0"/>
              <a:t>Perizia tecnica e documentazione </a:t>
            </a:r>
          </a:p>
        </p:txBody>
      </p:sp>
      <p:pic>
        <p:nvPicPr>
          <p:cNvPr id="76" name="Immagine 75">
            <a:extLst>
              <a:ext uri="{FF2B5EF4-FFF2-40B4-BE49-F238E27FC236}">
                <a16:creationId xmlns:a16="http://schemas.microsoft.com/office/drawing/2014/main" id="{D6E52285-62FD-875A-A721-042187E13DFF}"/>
              </a:ext>
            </a:extLst>
          </p:cNvPr>
          <p:cNvPicPr>
            <a:picLocks noChangeAspect="1"/>
          </p:cNvPicPr>
          <p:nvPr/>
        </p:nvPicPr>
        <p:blipFill>
          <a:blip r:embed="rId3"/>
          <a:stretch>
            <a:fillRect/>
          </a:stretch>
        </p:blipFill>
        <p:spPr>
          <a:xfrm>
            <a:off x="11330866" y="3957796"/>
            <a:ext cx="343553" cy="537638"/>
          </a:xfrm>
          <a:prstGeom prst="rect">
            <a:avLst/>
          </a:prstGeom>
        </p:spPr>
      </p:pic>
      <p:pic>
        <p:nvPicPr>
          <p:cNvPr id="74" name="Immagine 73">
            <a:extLst>
              <a:ext uri="{FF2B5EF4-FFF2-40B4-BE49-F238E27FC236}">
                <a16:creationId xmlns:a16="http://schemas.microsoft.com/office/drawing/2014/main" id="{86BC81E3-FBC9-20E2-0F75-C5D8F3BB3DB7}"/>
              </a:ext>
            </a:extLst>
          </p:cNvPr>
          <p:cNvPicPr>
            <a:picLocks noChangeAspect="1"/>
          </p:cNvPicPr>
          <p:nvPr/>
        </p:nvPicPr>
        <p:blipFill>
          <a:blip r:embed="rId3"/>
          <a:stretch>
            <a:fillRect/>
          </a:stretch>
        </p:blipFill>
        <p:spPr>
          <a:xfrm>
            <a:off x="11637150" y="2492793"/>
            <a:ext cx="343553" cy="537638"/>
          </a:xfrm>
          <a:prstGeom prst="rect">
            <a:avLst/>
          </a:prstGeom>
        </p:spPr>
      </p:pic>
      <p:pic>
        <p:nvPicPr>
          <p:cNvPr id="73" name="Immagine 72">
            <a:extLst>
              <a:ext uri="{FF2B5EF4-FFF2-40B4-BE49-F238E27FC236}">
                <a16:creationId xmlns:a16="http://schemas.microsoft.com/office/drawing/2014/main" id="{15DA24B1-C01A-4CEC-FFFF-B078E7D52840}"/>
              </a:ext>
            </a:extLst>
          </p:cNvPr>
          <p:cNvPicPr>
            <a:picLocks noChangeAspect="1"/>
          </p:cNvPicPr>
          <p:nvPr/>
        </p:nvPicPr>
        <p:blipFill>
          <a:blip r:embed="rId3"/>
          <a:stretch>
            <a:fillRect/>
          </a:stretch>
        </p:blipFill>
        <p:spPr>
          <a:xfrm>
            <a:off x="11480798" y="1895531"/>
            <a:ext cx="343553" cy="537638"/>
          </a:xfrm>
          <a:prstGeom prst="rect">
            <a:avLst/>
          </a:prstGeom>
        </p:spPr>
      </p:pic>
      <p:pic>
        <p:nvPicPr>
          <p:cNvPr id="15" name="Immagine 14"/>
          <p:cNvPicPr>
            <a:picLocks noChangeAspect="1"/>
          </p:cNvPicPr>
          <p:nvPr/>
        </p:nvPicPr>
        <p:blipFill>
          <a:blip r:embed="rId4"/>
          <a:stretch>
            <a:fillRect/>
          </a:stretch>
        </p:blipFill>
        <p:spPr>
          <a:xfrm>
            <a:off x="8469547" y="899104"/>
            <a:ext cx="2581275" cy="1638300"/>
          </a:xfrm>
          <a:prstGeom prst="rect">
            <a:avLst/>
          </a:prstGeom>
        </p:spPr>
      </p:pic>
      <p:pic>
        <p:nvPicPr>
          <p:cNvPr id="21" name="Immagine 20"/>
          <p:cNvPicPr>
            <a:picLocks noChangeAspect="1"/>
          </p:cNvPicPr>
          <p:nvPr/>
        </p:nvPicPr>
        <p:blipFill>
          <a:blip r:embed="rId5"/>
          <a:stretch>
            <a:fillRect/>
          </a:stretch>
        </p:blipFill>
        <p:spPr>
          <a:xfrm>
            <a:off x="9142658" y="4537478"/>
            <a:ext cx="305015" cy="322478"/>
          </a:xfrm>
          <a:prstGeom prst="rect">
            <a:avLst/>
          </a:prstGeom>
        </p:spPr>
      </p:pic>
      <p:pic>
        <p:nvPicPr>
          <p:cNvPr id="67" name="Immagine 66"/>
          <p:cNvPicPr>
            <a:picLocks noChangeAspect="1"/>
          </p:cNvPicPr>
          <p:nvPr/>
        </p:nvPicPr>
        <p:blipFill>
          <a:blip r:embed="rId6"/>
          <a:stretch>
            <a:fillRect/>
          </a:stretch>
        </p:blipFill>
        <p:spPr>
          <a:xfrm>
            <a:off x="4514600" y="1088290"/>
            <a:ext cx="2536156" cy="1835055"/>
          </a:xfrm>
          <a:prstGeom prst="rect">
            <a:avLst/>
          </a:prstGeom>
        </p:spPr>
      </p:pic>
      <p:cxnSp>
        <p:nvCxnSpPr>
          <p:cNvPr id="81" name="Connettore 7 80"/>
          <p:cNvCxnSpPr>
            <a:cxnSpLocks/>
            <a:endCxn id="15" idx="1"/>
          </p:cNvCxnSpPr>
          <p:nvPr/>
        </p:nvCxnSpPr>
        <p:spPr>
          <a:xfrm flipV="1">
            <a:off x="7069548" y="1718254"/>
            <a:ext cx="1399999" cy="650771"/>
          </a:xfrm>
          <a:prstGeom prst="curvedConnector3">
            <a:avLst>
              <a:gd name="adj1" fmla="val 31857"/>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8" name="Rettangolo 87"/>
          <p:cNvSpPr/>
          <p:nvPr/>
        </p:nvSpPr>
        <p:spPr>
          <a:xfrm>
            <a:off x="4514600" y="686970"/>
            <a:ext cx="2536156" cy="405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0" name="Immagine 89"/>
          <p:cNvPicPr>
            <a:picLocks noChangeAspect="1"/>
          </p:cNvPicPr>
          <p:nvPr/>
        </p:nvPicPr>
        <p:blipFill>
          <a:blip r:embed="rId7"/>
          <a:stretch>
            <a:fillRect/>
          </a:stretch>
        </p:blipFill>
        <p:spPr>
          <a:xfrm>
            <a:off x="5180135" y="686969"/>
            <a:ext cx="1205085" cy="246200"/>
          </a:xfrm>
          <a:prstGeom prst="rect">
            <a:avLst/>
          </a:prstGeom>
        </p:spPr>
      </p:pic>
      <p:pic>
        <p:nvPicPr>
          <p:cNvPr id="92" name="Immagine 91"/>
          <p:cNvPicPr>
            <a:picLocks noChangeAspect="1"/>
          </p:cNvPicPr>
          <p:nvPr/>
        </p:nvPicPr>
        <p:blipFill>
          <a:blip r:embed="rId8"/>
          <a:stretch>
            <a:fillRect/>
          </a:stretch>
        </p:blipFill>
        <p:spPr>
          <a:xfrm>
            <a:off x="5096742" y="905360"/>
            <a:ext cx="1371870" cy="214935"/>
          </a:xfrm>
          <a:prstGeom prst="rect">
            <a:avLst/>
          </a:prstGeom>
        </p:spPr>
      </p:pic>
      <p:pic>
        <p:nvPicPr>
          <p:cNvPr id="95" name="Immagine 94"/>
          <p:cNvPicPr>
            <a:picLocks noChangeAspect="1"/>
          </p:cNvPicPr>
          <p:nvPr/>
        </p:nvPicPr>
        <p:blipFill>
          <a:blip r:embed="rId9"/>
          <a:stretch>
            <a:fillRect/>
          </a:stretch>
        </p:blipFill>
        <p:spPr>
          <a:xfrm>
            <a:off x="8542147" y="1903577"/>
            <a:ext cx="506669" cy="465448"/>
          </a:xfrm>
          <a:prstGeom prst="rect">
            <a:avLst/>
          </a:prstGeom>
        </p:spPr>
      </p:pic>
      <p:pic>
        <p:nvPicPr>
          <p:cNvPr id="97" name="Immagine 96"/>
          <p:cNvPicPr>
            <a:picLocks noChangeAspect="1"/>
          </p:cNvPicPr>
          <p:nvPr/>
        </p:nvPicPr>
        <p:blipFill>
          <a:blip r:embed="rId10"/>
          <a:stretch>
            <a:fillRect/>
          </a:stretch>
        </p:blipFill>
        <p:spPr>
          <a:xfrm>
            <a:off x="8748507" y="2318522"/>
            <a:ext cx="962091" cy="155298"/>
          </a:xfrm>
          <a:prstGeom prst="rect">
            <a:avLst/>
          </a:prstGeom>
        </p:spPr>
      </p:pic>
      <p:sp>
        <p:nvSpPr>
          <p:cNvPr id="98" name="Ovale 97"/>
          <p:cNvSpPr/>
          <p:nvPr/>
        </p:nvSpPr>
        <p:spPr>
          <a:xfrm>
            <a:off x="9234850" y="2004500"/>
            <a:ext cx="755374" cy="319701"/>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 name="Immagine 102"/>
          <p:cNvPicPr>
            <a:picLocks noChangeAspect="1"/>
          </p:cNvPicPr>
          <p:nvPr/>
        </p:nvPicPr>
        <p:blipFill>
          <a:blip r:embed="rId3"/>
          <a:stretch>
            <a:fillRect/>
          </a:stretch>
        </p:blipFill>
        <p:spPr>
          <a:xfrm>
            <a:off x="10564535" y="1500702"/>
            <a:ext cx="343553" cy="537638"/>
          </a:xfrm>
          <a:prstGeom prst="rect">
            <a:avLst/>
          </a:prstGeom>
        </p:spPr>
      </p:pic>
      <p:pic>
        <p:nvPicPr>
          <p:cNvPr id="43" name="Immagine 42"/>
          <p:cNvPicPr>
            <a:picLocks noChangeAspect="1"/>
          </p:cNvPicPr>
          <p:nvPr/>
        </p:nvPicPr>
        <p:blipFill>
          <a:blip r:embed="rId5"/>
          <a:stretch>
            <a:fillRect/>
          </a:stretch>
        </p:blipFill>
        <p:spPr>
          <a:xfrm>
            <a:off x="8507993" y="4767070"/>
            <a:ext cx="160868" cy="170078"/>
          </a:xfrm>
          <a:prstGeom prst="rect">
            <a:avLst/>
          </a:prstGeom>
        </p:spPr>
      </p:pic>
      <p:sp>
        <p:nvSpPr>
          <p:cNvPr id="41" name="CasellaDiTesto 40"/>
          <p:cNvSpPr txBox="1"/>
          <p:nvPr/>
        </p:nvSpPr>
        <p:spPr>
          <a:xfrm>
            <a:off x="0" y="45190"/>
            <a:ext cx="12161597" cy="369332"/>
          </a:xfrm>
          <a:prstGeom prst="rect">
            <a:avLst/>
          </a:prstGeom>
          <a:noFill/>
        </p:spPr>
        <p:txBody>
          <a:bodyPr wrap="square" rtlCol="0">
            <a:spAutoFit/>
          </a:bodyPr>
          <a:lstStyle/>
          <a:p>
            <a:r>
              <a:rPr lang="it-IT" b="1" dirty="0">
                <a:solidFill>
                  <a:srgbClr val="002060"/>
                </a:solidFill>
                <a:latin typeface="Verdana" panose="020B0604030504040204" pitchFamily="34" charset="0"/>
                <a:ea typeface="Verdana" panose="020B0604030504040204" pitchFamily="34" charset="0"/>
              </a:rPr>
              <a:t>DIGITALIZZATO L’INTERO PROCESSO : DALLA DOMANDA ALLA EROGAZIONE</a:t>
            </a:r>
          </a:p>
        </p:txBody>
      </p:sp>
      <p:sp>
        <p:nvSpPr>
          <p:cNvPr id="61" name="CasellaDiTesto 60"/>
          <p:cNvSpPr txBox="1"/>
          <p:nvPr/>
        </p:nvSpPr>
        <p:spPr>
          <a:xfrm>
            <a:off x="7327785" y="5827153"/>
            <a:ext cx="2343398" cy="369332"/>
          </a:xfrm>
          <a:prstGeom prst="rect">
            <a:avLst/>
          </a:prstGeom>
          <a:noFill/>
        </p:spPr>
        <p:txBody>
          <a:bodyPr wrap="none" rtlCol="0">
            <a:spAutoFit/>
          </a:bodyPr>
          <a:lstStyle/>
          <a:p>
            <a:r>
              <a:rPr lang="it-IT" dirty="0"/>
              <a:t>147 Elenchi cronologici</a:t>
            </a:r>
          </a:p>
        </p:txBody>
      </p:sp>
      <p:pic>
        <p:nvPicPr>
          <p:cNvPr id="4" name="Immagine 3"/>
          <p:cNvPicPr>
            <a:picLocks noChangeAspect="1"/>
          </p:cNvPicPr>
          <p:nvPr/>
        </p:nvPicPr>
        <p:blipFill rotWithShape="1">
          <a:blip r:embed="rId12" cstate="print">
            <a:extLst>
              <a:ext uri="{28A0092B-C50C-407E-A947-70E740481C1C}">
                <a14:useLocalDpi xmlns:a14="http://schemas.microsoft.com/office/drawing/2010/main" val="0"/>
              </a:ext>
            </a:extLst>
          </a:blip>
          <a:srcRect l="7170" t="12029" r="8866" b="11994"/>
          <a:stretch/>
        </p:blipFill>
        <p:spPr>
          <a:xfrm rot="20236896">
            <a:off x="3664569" y="1538656"/>
            <a:ext cx="1139791" cy="772421"/>
          </a:xfrm>
          <a:prstGeom prst="rect">
            <a:avLst/>
          </a:prstGeom>
        </p:spPr>
      </p:pic>
      <p:sp>
        <p:nvSpPr>
          <p:cNvPr id="37" name="Rettangolo 36"/>
          <p:cNvSpPr/>
          <p:nvPr/>
        </p:nvSpPr>
        <p:spPr>
          <a:xfrm>
            <a:off x="8873940" y="1570430"/>
            <a:ext cx="1397892" cy="461665"/>
          </a:xfrm>
          <a:prstGeom prst="rect">
            <a:avLst/>
          </a:prstGeom>
          <a:noFill/>
        </p:spPr>
        <p:txBody>
          <a:bodyPr wrap="square" lIns="91440" tIns="45720" rIns="91440" bIns="45720">
            <a:spAutoFit/>
          </a:bodyPr>
          <a:lstStyle/>
          <a:p>
            <a:pPr algn="ctr"/>
            <a:r>
              <a:rPr lang="it-IT" sz="1200" b="0" cap="none" spc="0" dirty="0">
                <a:ln w="0"/>
                <a:solidFill>
                  <a:schemeClr val="tx1"/>
                </a:solidFill>
                <a:effectLst>
                  <a:outerShdw blurRad="38100" dist="19050" dir="2700000" algn="tl" rotWithShape="0">
                    <a:schemeClr val="dk1">
                      <a:alpha val="40000"/>
                    </a:schemeClr>
                  </a:outerShdw>
                </a:effectLst>
              </a:rPr>
              <a:t>Inoltro </a:t>
            </a:r>
            <a:r>
              <a:rPr lang="it-IT" sz="1200" b="0" cap="none" spc="0" dirty="0" err="1">
                <a:ln w="0"/>
                <a:solidFill>
                  <a:schemeClr val="tx1"/>
                </a:solidFill>
                <a:effectLst>
                  <a:outerShdw blurRad="38100" dist="19050" dir="2700000" algn="tl" rotWithShape="0">
                    <a:schemeClr val="dk1">
                      <a:alpha val="40000"/>
                    </a:schemeClr>
                  </a:outerShdw>
                </a:effectLst>
              </a:rPr>
              <a:t>token</a:t>
            </a:r>
            <a:r>
              <a:rPr lang="it-IT" sz="1200" b="0" cap="none" spc="0" dirty="0">
                <a:ln w="0"/>
                <a:solidFill>
                  <a:schemeClr val="tx1"/>
                </a:solidFill>
                <a:effectLst>
                  <a:outerShdw blurRad="38100" dist="19050" dir="2700000" algn="tl" rotWithShape="0">
                    <a:schemeClr val="dk1">
                      <a:alpha val="40000"/>
                    </a:schemeClr>
                  </a:outerShdw>
                </a:effectLst>
              </a:rPr>
              <a:t> domanda</a:t>
            </a:r>
          </a:p>
        </p:txBody>
      </p:sp>
      <p:pic>
        <p:nvPicPr>
          <p:cNvPr id="56" name="Immagine 55">
            <a:extLst>
              <a:ext uri="{FF2B5EF4-FFF2-40B4-BE49-F238E27FC236}">
                <a16:creationId xmlns:a16="http://schemas.microsoft.com/office/drawing/2014/main" id="{B3248F5E-ED5D-40B3-AA59-53AAF236B11C}"/>
              </a:ext>
            </a:extLst>
          </p:cNvPr>
          <p:cNvPicPr>
            <a:picLocks noChangeAspect="1"/>
          </p:cNvPicPr>
          <p:nvPr/>
        </p:nvPicPr>
        <p:blipFill>
          <a:blip r:embed="rId13"/>
          <a:stretch>
            <a:fillRect/>
          </a:stretch>
        </p:blipFill>
        <p:spPr>
          <a:xfrm>
            <a:off x="156993" y="3010853"/>
            <a:ext cx="752017" cy="312608"/>
          </a:xfrm>
          <a:prstGeom prst="rect">
            <a:avLst/>
          </a:prstGeom>
        </p:spPr>
      </p:pic>
      <p:sp>
        <p:nvSpPr>
          <p:cNvPr id="57" name="CasellaDiTesto 56">
            <a:extLst>
              <a:ext uri="{FF2B5EF4-FFF2-40B4-BE49-F238E27FC236}">
                <a16:creationId xmlns:a16="http://schemas.microsoft.com/office/drawing/2014/main" id="{1CAEEB16-D147-4EBC-B4DB-398D5A1FB4C8}"/>
              </a:ext>
            </a:extLst>
          </p:cNvPr>
          <p:cNvSpPr txBox="1"/>
          <p:nvPr/>
        </p:nvSpPr>
        <p:spPr>
          <a:xfrm>
            <a:off x="132891" y="3286718"/>
            <a:ext cx="800219" cy="261610"/>
          </a:xfrm>
          <a:prstGeom prst="rect">
            <a:avLst/>
          </a:prstGeom>
          <a:noFill/>
        </p:spPr>
        <p:txBody>
          <a:bodyPr wrap="none" rtlCol="0">
            <a:spAutoFit/>
          </a:bodyPr>
          <a:lstStyle/>
          <a:p>
            <a:r>
              <a:rPr lang="it-IT" sz="1100" dirty="0"/>
              <a:t>Calendario</a:t>
            </a:r>
          </a:p>
        </p:txBody>
      </p:sp>
      <p:pic>
        <p:nvPicPr>
          <p:cNvPr id="1026" name="Picture 2">
            <a:extLst>
              <a:ext uri="{FF2B5EF4-FFF2-40B4-BE49-F238E27FC236}">
                <a16:creationId xmlns:a16="http://schemas.microsoft.com/office/drawing/2014/main" id="{74D6811C-1FC9-F2B3-EFCB-968797C797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821" y="1285082"/>
            <a:ext cx="1614257" cy="1029357"/>
          </a:xfrm>
          <a:prstGeom prst="rect">
            <a:avLst/>
          </a:prstGeom>
          <a:noFill/>
          <a:extLst>
            <a:ext uri="{909E8E84-426E-40DD-AFC4-6F175D3DCCD1}">
              <a14:hiddenFill xmlns:a14="http://schemas.microsoft.com/office/drawing/2010/main">
                <a:solidFill>
                  <a:srgbClr val="FFFFFF"/>
                </a:solidFill>
              </a14:hiddenFill>
            </a:ext>
          </a:extLst>
        </p:spPr>
      </p:pic>
      <p:sp>
        <p:nvSpPr>
          <p:cNvPr id="42" name="CasellaDiTesto 41">
            <a:extLst>
              <a:ext uri="{FF2B5EF4-FFF2-40B4-BE49-F238E27FC236}">
                <a16:creationId xmlns:a16="http://schemas.microsoft.com/office/drawing/2014/main" id="{D42C198E-540C-9004-F5D3-3BBCD1129F66}"/>
              </a:ext>
            </a:extLst>
          </p:cNvPr>
          <p:cNvSpPr txBox="1"/>
          <p:nvPr/>
        </p:nvSpPr>
        <p:spPr>
          <a:xfrm>
            <a:off x="220261" y="1103112"/>
            <a:ext cx="1406154"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1400" dirty="0">
                <a:latin typeface="Verdana" panose="020B0604030504040204" pitchFamily="34" charset="0"/>
                <a:ea typeface="Verdana" panose="020B0604030504040204" pitchFamily="34" charset="0"/>
              </a:rPr>
              <a:t>Pubblicazione</a:t>
            </a:r>
          </a:p>
        </p:txBody>
      </p:sp>
      <p:grpSp>
        <p:nvGrpSpPr>
          <p:cNvPr id="48" name="Gruppo 47">
            <a:extLst>
              <a:ext uri="{FF2B5EF4-FFF2-40B4-BE49-F238E27FC236}">
                <a16:creationId xmlns:a16="http://schemas.microsoft.com/office/drawing/2014/main" id="{680BE7CE-14B7-E694-04EA-805D8B94CD4F}"/>
              </a:ext>
            </a:extLst>
          </p:cNvPr>
          <p:cNvGrpSpPr/>
          <p:nvPr/>
        </p:nvGrpSpPr>
        <p:grpSpPr>
          <a:xfrm>
            <a:off x="5460062" y="4104568"/>
            <a:ext cx="4444469" cy="1961460"/>
            <a:chOff x="6869314" y="3174954"/>
            <a:chExt cx="4976949" cy="2413925"/>
          </a:xfrm>
        </p:grpSpPr>
        <p:pic>
          <p:nvPicPr>
            <p:cNvPr id="49" name="Immagine 48">
              <a:extLst>
                <a:ext uri="{FF2B5EF4-FFF2-40B4-BE49-F238E27FC236}">
                  <a16:creationId xmlns:a16="http://schemas.microsoft.com/office/drawing/2014/main" id="{5931E7E4-D271-5590-F001-23F53B466840}"/>
                </a:ext>
              </a:extLst>
            </p:cNvPr>
            <p:cNvPicPr>
              <a:picLocks noChangeAspect="1"/>
            </p:cNvPicPr>
            <p:nvPr/>
          </p:nvPicPr>
          <p:blipFill>
            <a:blip r:embed="rId15"/>
            <a:stretch>
              <a:fillRect/>
            </a:stretch>
          </p:blipFill>
          <p:spPr>
            <a:xfrm>
              <a:off x="9873039" y="3903770"/>
              <a:ext cx="1926503" cy="1572904"/>
            </a:xfrm>
            <a:prstGeom prst="rect">
              <a:avLst/>
            </a:prstGeom>
          </p:spPr>
        </p:pic>
        <p:pic>
          <p:nvPicPr>
            <p:cNvPr id="50" name="Immagine 49">
              <a:extLst>
                <a:ext uri="{FF2B5EF4-FFF2-40B4-BE49-F238E27FC236}">
                  <a16:creationId xmlns:a16="http://schemas.microsoft.com/office/drawing/2014/main" id="{EA63AF95-EA59-82DF-D2BE-C86CD233BE84}"/>
                </a:ext>
              </a:extLst>
            </p:cNvPr>
            <p:cNvPicPr>
              <a:picLocks noChangeAspect="1"/>
            </p:cNvPicPr>
            <p:nvPr/>
          </p:nvPicPr>
          <p:blipFill>
            <a:blip r:embed="rId15"/>
            <a:stretch>
              <a:fillRect/>
            </a:stretch>
          </p:blipFill>
          <p:spPr>
            <a:xfrm>
              <a:off x="9361289" y="3174954"/>
              <a:ext cx="1926503" cy="1572904"/>
            </a:xfrm>
            <a:prstGeom prst="rect">
              <a:avLst/>
            </a:prstGeom>
          </p:spPr>
        </p:pic>
        <p:pic>
          <p:nvPicPr>
            <p:cNvPr id="51" name="Immagine 50">
              <a:extLst>
                <a:ext uri="{FF2B5EF4-FFF2-40B4-BE49-F238E27FC236}">
                  <a16:creationId xmlns:a16="http://schemas.microsoft.com/office/drawing/2014/main" id="{3602F614-13F5-C066-7D3E-8603D4B77ABD}"/>
                </a:ext>
              </a:extLst>
            </p:cNvPr>
            <p:cNvPicPr>
              <a:picLocks noChangeAspect="1"/>
            </p:cNvPicPr>
            <p:nvPr/>
          </p:nvPicPr>
          <p:blipFill>
            <a:blip r:embed="rId15"/>
            <a:stretch>
              <a:fillRect/>
            </a:stretch>
          </p:blipFill>
          <p:spPr>
            <a:xfrm>
              <a:off x="6869314" y="3391803"/>
              <a:ext cx="1926503" cy="1572904"/>
            </a:xfrm>
            <a:prstGeom prst="rect">
              <a:avLst/>
            </a:prstGeom>
          </p:spPr>
        </p:pic>
        <p:pic>
          <p:nvPicPr>
            <p:cNvPr id="52" name="Immagine 51">
              <a:extLst>
                <a:ext uri="{FF2B5EF4-FFF2-40B4-BE49-F238E27FC236}">
                  <a16:creationId xmlns:a16="http://schemas.microsoft.com/office/drawing/2014/main" id="{38DB64B8-989D-20BB-FD2C-CEBCD90CE172}"/>
                </a:ext>
              </a:extLst>
            </p:cNvPr>
            <p:cNvPicPr>
              <a:picLocks noChangeAspect="1"/>
            </p:cNvPicPr>
            <p:nvPr/>
          </p:nvPicPr>
          <p:blipFill>
            <a:blip r:embed="rId15"/>
            <a:stretch>
              <a:fillRect/>
            </a:stretch>
          </p:blipFill>
          <p:spPr>
            <a:xfrm>
              <a:off x="8292341" y="3188185"/>
              <a:ext cx="1926503" cy="1572904"/>
            </a:xfrm>
            <a:prstGeom prst="rect">
              <a:avLst/>
            </a:prstGeom>
          </p:spPr>
        </p:pic>
        <p:pic>
          <p:nvPicPr>
            <p:cNvPr id="53" name="Immagine 52">
              <a:extLst>
                <a:ext uri="{FF2B5EF4-FFF2-40B4-BE49-F238E27FC236}">
                  <a16:creationId xmlns:a16="http://schemas.microsoft.com/office/drawing/2014/main" id="{CEC0024F-DF0E-9064-377F-A0215B47ACE1}"/>
                </a:ext>
              </a:extLst>
            </p:cNvPr>
            <p:cNvPicPr>
              <a:picLocks noChangeAspect="1"/>
            </p:cNvPicPr>
            <p:nvPr/>
          </p:nvPicPr>
          <p:blipFill>
            <a:blip r:embed="rId15"/>
            <a:stretch>
              <a:fillRect/>
            </a:stretch>
          </p:blipFill>
          <p:spPr>
            <a:xfrm>
              <a:off x="9919760" y="3472516"/>
              <a:ext cx="1926503" cy="1572904"/>
            </a:xfrm>
            <a:prstGeom prst="rect">
              <a:avLst/>
            </a:prstGeom>
          </p:spPr>
        </p:pic>
        <p:pic>
          <p:nvPicPr>
            <p:cNvPr id="55" name="Immagine 54">
              <a:extLst>
                <a:ext uri="{FF2B5EF4-FFF2-40B4-BE49-F238E27FC236}">
                  <a16:creationId xmlns:a16="http://schemas.microsoft.com/office/drawing/2014/main" id="{B2CE102F-C38F-A284-3FC5-582DCBCB903F}"/>
                </a:ext>
              </a:extLst>
            </p:cNvPr>
            <p:cNvPicPr>
              <a:picLocks noChangeAspect="1"/>
            </p:cNvPicPr>
            <p:nvPr/>
          </p:nvPicPr>
          <p:blipFill>
            <a:blip r:embed="rId15"/>
            <a:stretch>
              <a:fillRect/>
            </a:stretch>
          </p:blipFill>
          <p:spPr>
            <a:xfrm>
              <a:off x="6975011" y="4015975"/>
              <a:ext cx="1926503" cy="1572904"/>
            </a:xfrm>
            <a:prstGeom prst="rect">
              <a:avLst/>
            </a:prstGeom>
          </p:spPr>
        </p:pic>
        <p:pic>
          <p:nvPicPr>
            <p:cNvPr id="58" name="Immagine 57">
              <a:extLst>
                <a:ext uri="{FF2B5EF4-FFF2-40B4-BE49-F238E27FC236}">
                  <a16:creationId xmlns:a16="http://schemas.microsoft.com/office/drawing/2014/main" id="{52781C58-24D7-7800-9B05-6E5D7A9BD285}"/>
                </a:ext>
              </a:extLst>
            </p:cNvPr>
            <p:cNvPicPr>
              <a:picLocks noChangeAspect="1"/>
            </p:cNvPicPr>
            <p:nvPr/>
          </p:nvPicPr>
          <p:blipFill>
            <a:blip r:embed="rId15"/>
            <a:stretch>
              <a:fillRect/>
            </a:stretch>
          </p:blipFill>
          <p:spPr>
            <a:xfrm>
              <a:off x="8098954" y="3627662"/>
              <a:ext cx="1926503" cy="1572904"/>
            </a:xfrm>
            <a:prstGeom prst="rect">
              <a:avLst/>
            </a:prstGeom>
          </p:spPr>
        </p:pic>
      </p:grpSp>
      <p:sp>
        <p:nvSpPr>
          <p:cNvPr id="44" name="Figura a mano libera: forma 43">
            <a:extLst>
              <a:ext uri="{FF2B5EF4-FFF2-40B4-BE49-F238E27FC236}">
                <a16:creationId xmlns:a16="http://schemas.microsoft.com/office/drawing/2014/main" id="{E627CFDA-6D43-DA5A-9FB2-9448C0BA6A9D}"/>
              </a:ext>
            </a:extLst>
          </p:cNvPr>
          <p:cNvSpPr/>
          <p:nvPr/>
        </p:nvSpPr>
        <p:spPr>
          <a:xfrm>
            <a:off x="1611086" y="1626965"/>
            <a:ext cx="2029140" cy="343145"/>
          </a:xfrm>
          <a:custGeom>
            <a:avLst/>
            <a:gdLst>
              <a:gd name="connsiteX0" fmla="*/ 0 w 1280160"/>
              <a:gd name="connsiteY0" fmla="*/ 88624 h 343145"/>
              <a:gd name="connsiteX1" fmla="*/ 226423 w 1280160"/>
              <a:gd name="connsiteY1" fmla="*/ 210544 h 343145"/>
              <a:gd name="connsiteX2" fmla="*/ 548640 w 1280160"/>
              <a:gd name="connsiteY2" fmla="*/ 1538 h 343145"/>
              <a:gd name="connsiteX3" fmla="*/ 905691 w 1280160"/>
              <a:gd name="connsiteY3" fmla="*/ 341172 h 343145"/>
              <a:gd name="connsiteX4" fmla="*/ 1105988 w 1280160"/>
              <a:gd name="connsiteY4" fmla="*/ 149584 h 343145"/>
              <a:gd name="connsiteX5" fmla="*/ 1280160 w 1280160"/>
              <a:gd name="connsiteY5" fmla="*/ 332464 h 3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160" h="343145">
                <a:moveTo>
                  <a:pt x="0" y="88624"/>
                </a:moveTo>
                <a:cubicBezTo>
                  <a:pt x="67491" y="156841"/>
                  <a:pt x="134983" y="225058"/>
                  <a:pt x="226423" y="210544"/>
                </a:cubicBezTo>
                <a:cubicBezTo>
                  <a:pt x="317863" y="196030"/>
                  <a:pt x="435429" y="-20233"/>
                  <a:pt x="548640" y="1538"/>
                </a:cubicBezTo>
                <a:cubicBezTo>
                  <a:pt x="661851" y="23309"/>
                  <a:pt x="812800" y="316498"/>
                  <a:pt x="905691" y="341172"/>
                </a:cubicBezTo>
                <a:cubicBezTo>
                  <a:pt x="998582" y="365846"/>
                  <a:pt x="1043577" y="151035"/>
                  <a:pt x="1105988" y="149584"/>
                </a:cubicBezTo>
                <a:cubicBezTo>
                  <a:pt x="1168399" y="148133"/>
                  <a:pt x="1224279" y="240298"/>
                  <a:pt x="1280160" y="33246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Freccia circolare in giù 68">
            <a:extLst>
              <a:ext uri="{FF2B5EF4-FFF2-40B4-BE49-F238E27FC236}">
                <a16:creationId xmlns:a16="http://schemas.microsoft.com/office/drawing/2014/main" id="{6B7EE331-04F6-963D-3CE5-03C410919842}"/>
              </a:ext>
            </a:extLst>
          </p:cNvPr>
          <p:cNvSpPr/>
          <p:nvPr/>
        </p:nvSpPr>
        <p:spPr>
          <a:xfrm rot="6470866">
            <a:off x="9548394" y="3194231"/>
            <a:ext cx="2880202" cy="796443"/>
          </a:xfrm>
          <a:prstGeom prst="curvedDownArrow">
            <a:avLst>
              <a:gd name="adj1" fmla="val 24363"/>
              <a:gd name="adj2" fmla="val 63889"/>
              <a:gd name="adj3" fmla="val 25000"/>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70" name="Immagine 69">
            <a:extLst>
              <a:ext uri="{FF2B5EF4-FFF2-40B4-BE49-F238E27FC236}">
                <a16:creationId xmlns:a16="http://schemas.microsoft.com/office/drawing/2014/main" id="{5254FC0A-5074-57C3-ADA4-9A9F266D4223}"/>
              </a:ext>
            </a:extLst>
          </p:cNvPr>
          <p:cNvPicPr>
            <a:picLocks noChangeAspect="1"/>
          </p:cNvPicPr>
          <p:nvPr/>
        </p:nvPicPr>
        <p:blipFill>
          <a:blip r:embed="rId3"/>
          <a:stretch>
            <a:fillRect/>
          </a:stretch>
        </p:blipFill>
        <p:spPr>
          <a:xfrm>
            <a:off x="10352299" y="1831387"/>
            <a:ext cx="343553" cy="537638"/>
          </a:xfrm>
          <a:prstGeom prst="rect">
            <a:avLst/>
          </a:prstGeom>
        </p:spPr>
      </p:pic>
      <p:pic>
        <p:nvPicPr>
          <p:cNvPr id="71" name="Immagine 70">
            <a:extLst>
              <a:ext uri="{FF2B5EF4-FFF2-40B4-BE49-F238E27FC236}">
                <a16:creationId xmlns:a16="http://schemas.microsoft.com/office/drawing/2014/main" id="{9F9ABF9B-4BF2-823E-620F-35D3AFFF4A2F}"/>
              </a:ext>
            </a:extLst>
          </p:cNvPr>
          <p:cNvPicPr>
            <a:picLocks noChangeAspect="1"/>
          </p:cNvPicPr>
          <p:nvPr/>
        </p:nvPicPr>
        <p:blipFill>
          <a:blip r:embed="rId3"/>
          <a:stretch>
            <a:fillRect/>
          </a:stretch>
        </p:blipFill>
        <p:spPr>
          <a:xfrm>
            <a:off x="10088405" y="1455684"/>
            <a:ext cx="343553" cy="537638"/>
          </a:xfrm>
          <a:prstGeom prst="rect">
            <a:avLst/>
          </a:prstGeom>
        </p:spPr>
      </p:pic>
      <p:pic>
        <p:nvPicPr>
          <p:cNvPr id="72" name="Immagine 71">
            <a:extLst>
              <a:ext uri="{FF2B5EF4-FFF2-40B4-BE49-F238E27FC236}">
                <a16:creationId xmlns:a16="http://schemas.microsoft.com/office/drawing/2014/main" id="{08D29C0B-8D66-F140-777E-DB3CA026BF82}"/>
              </a:ext>
            </a:extLst>
          </p:cNvPr>
          <p:cNvPicPr>
            <a:picLocks noChangeAspect="1"/>
          </p:cNvPicPr>
          <p:nvPr/>
        </p:nvPicPr>
        <p:blipFill>
          <a:blip r:embed="rId3"/>
          <a:stretch>
            <a:fillRect/>
          </a:stretch>
        </p:blipFill>
        <p:spPr>
          <a:xfrm>
            <a:off x="11043962" y="1561969"/>
            <a:ext cx="343553" cy="537638"/>
          </a:xfrm>
          <a:prstGeom prst="rect">
            <a:avLst/>
          </a:prstGeom>
        </p:spPr>
      </p:pic>
      <p:pic>
        <p:nvPicPr>
          <p:cNvPr id="75" name="Immagine 74">
            <a:extLst>
              <a:ext uri="{FF2B5EF4-FFF2-40B4-BE49-F238E27FC236}">
                <a16:creationId xmlns:a16="http://schemas.microsoft.com/office/drawing/2014/main" id="{9F573410-E4F3-03D4-7018-4245A4C29338}"/>
              </a:ext>
            </a:extLst>
          </p:cNvPr>
          <p:cNvPicPr>
            <a:picLocks noChangeAspect="1"/>
          </p:cNvPicPr>
          <p:nvPr/>
        </p:nvPicPr>
        <p:blipFill>
          <a:blip r:embed="rId3"/>
          <a:stretch>
            <a:fillRect/>
          </a:stretch>
        </p:blipFill>
        <p:spPr>
          <a:xfrm>
            <a:off x="11592254" y="3167157"/>
            <a:ext cx="343553" cy="537638"/>
          </a:xfrm>
          <a:prstGeom prst="rect">
            <a:avLst/>
          </a:prstGeom>
        </p:spPr>
      </p:pic>
      <p:sp>
        <p:nvSpPr>
          <p:cNvPr id="77" name="CasellaDiTesto 76">
            <a:extLst>
              <a:ext uri="{FF2B5EF4-FFF2-40B4-BE49-F238E27FC236}">
                <a16:creationId xmlns:a16="http://schemas.microsoft.com/office/drawing/2014/main" id="{6BDAE225-7C45-EF31-1607-935AE6490136}"/>
              </a:ext>
            </a:extLst>
          </p:cNvPr>
          <p:cNvSpPr txBox="1"/>
          <p:nvPr/>
        </p:nvSpPr>
        <p:spPr>
          <a:xfrm>
            <a:off x="9433246" y="1187625"/>
            <a:ext cx="639919" cy="307777"/>
          </a:xfrm>
          <a:prstGeom prst="rect">
            <a:avLst/>
          </a:prstGeom>
          <a:noFill/>
        </p:spPr>
        <p:txBody>
          <a:bodyPr wrap="none" rtlCol="0">
            <a:spAutoFit/>
          </a:bodyPr>
          <a:lstStyle/>
          <a:p>
            <a:r>
              <a:rPr lang="it-IT" sz="1400" dirty="0">
                <a:latin typeface="Verdana" panose="020B0604030504040204" pitchFamily="34" charset="0"/>
                <a:ea typeface="Verdana" panose="020B0604030504040204" pitchFamily="34" charset="0"/>
              </a:rPr>
              <a:t>147</a:t>
            </a:r>
            <a:r>
              <a:rPr lang="it-IT" sz="1400" dirty="0">
                <a:solidFill>
                  <a:srgbClr val="FF0000"/>
                </a:solidFill>
                <a:latin typeface="Verdana" panose="020B0604030504040204" pitchFamily="34" charset="0"/>
                <a:ea typeface="Verdana" panose="020B0604030504040204" pitchFamily="34" charset="0"/>
              </a:rPr>
              <a:t>*</a:t>
            </a:r>
          </a:p>
        </p:txBody>
      </p:sp>
      <p:sp>
        <p:nvSpPr>
          <p:cNvPr id="78" name="Freccia destra con strisce 77">
            <a:extLst>
              <a:ext uri="{FF2B5EF4-FFF2-40B4-BE49-F238E27FC236}">
                <a16:creationId xmlns:a16="http://schemas.microsoft.com/office/drawing/2014/main" id="{D1338B70-C4C0-4764-A602-F55428395F16}"/>
              </a:ext>
            </a:extLst>
          </p:cNvPr>
          <p:cNvSpPr/>
          <p:nvPr/>
        </p:nvSpPr>
        <p:spPr>
          <a:xfrm rot="10800000">
            <a:off x="4786993" y="4937148"/>
            <a:ext cx="628916" cy="43008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9" name="Gruppo 78">
            <a:extLst>
              <a:ext uri="{FF2B5EF4-FFF2-40B4-BE49-F238E27FC236}">
                <a16:creationId xmlns:a16="http://schemas.microsoft.com/office/drawing/2014/main" id="{1F81B190-0F1D-7EEF-003C-F1DE105B46E6}"/>
              </a:ext>
            </a:extLst>
          </p:cNvPr>
          <p:cNvGrpSpPr/>
          <p:nvPr/>
        </p:nvGrpSpPr>
        <p:grpSpPr>
          <a:xfrm>
            <a:off x="1181104" y="4134848"/>
            <a:ext cx="3636405" cy="1851958"/>
            <a:chOff x="6980676" y="2619718"/>
            <a:chExt cx="3941511" cy="1847396"/>
          </a:xfrm>
        </p:grpSpPr>
        <p:pic>
          <p:nvPicPr>
            <p:cNvPr id="80" name="Immagine 79">
              <a:extLst>
                <a:ext uri="{FF2B5EF4-FFF2-40B4-BE49-F238E27FC236}">
                  <a16:creationId xmlns:a16="http://schemas.microsoft.com/office/drawing/2014/main" id="{AC144CF2-784D-4356-5394-A3462AF378EC}"/>
                </a:ext>
              </a:extLst>
            </p:cNvPr>
            <p:cNvPicPr>
              <a:picLocks noChangeAspect="1"/>
            </p:cNvPicPr>
            <p:nvPr/>
          </p:nvPicPr>
          <p:blipFill>
            <a:blip r:embed="rId16"/>
            <a:stretch>
              <a:fillRect/>
            </a:stretch>
          </p:blipFill>
          <p:spPr>
            <a:xfrm>
              <a:off x="10184378" y="3778469"/>
              <a:ext cx="491033" cy="491033"/>
            </a:xfrm>
            <a:prstGeom prst="rect">
              <a:avLst/>
            </a:prstGeom>
          </p:spPr>
        </p:pic>
        <p:grpSp>
          <p:nvGrpSpPr>
            <p:cNvPr id="82" name="Gruppo 81">
              <a:extLst>
                <a:ext uri="{FF2B5EF4-FFF2-40B4-BE49-F238E27FC236}">
                  <a16:creationId xmlns:a16="http://schemas.microsoft.com/office/drawing/2014/main" id="{024792A1-FBF9-FD7C-BB93-F7E7EFBE5BC2}"/>
                </a:ext>
              </a:extLst>
            </p:cNvPr>
            <p:cNvGrpSpPr/>
            <p:nvPr/>
          </p:nvGrpSpPr>
          <p:grpSpPr>
            <a:xfrm>
              <a:off x="6980676" y="3188548"/>
              <a:ext cx="3268168" cy="1075580"/>
              <a:chOff x="7636221" y="2625046"/>
              <a:chExt cx="3268168" cy="1075580"/>
            </a:xfrm>
          </p:grpSpPr>
          <p:pic>
            <p:nvPicPr>
              <p:cNvPr id="100" name="Immagine 99">
                <a:extLst>
                  <a:ext uri="{FF2B5EF4-FFF2-40B4-BE49-F238E27FC236}">
                    <a16:creationId xmlns:a16="http://schemas.microsoft.com/office/drawing/2014/main" id="{E358CBF4-FF90-3AF7-5990-0D562A0E11EF}"/>
                  </a:ext>
                </a:extLst>
              </p:cNvPr>
              <p:cNvPicPr>
                <a:picLocks noChangeAspect="1"/>
              </p:cNvPicPr>
              <p:nvPr/>
            </p:nvPicPr>
            <p:blipFill>
              <a:blip r:embed="rId17"/>
              <a:stretch>
                <a:fillRect/>
              </a:stretch>
            </p:blipFill>
            <p:spPr>
              <a:xfrm>
                <a:off x="7636221" y="2629321"/>
                <a:ext cx="2204546" cy="1071305"/>
              </a:xfrm>
              <a:prstGeom prst="rect">
                <a:avLst/>
              </a:prstGeom>
            </p:spPr>
          </p:pic>
          <p:sp>
            <p:nvSpPr>
              <p:cNvPr id="101" name="Rettangolo 100">
                <a:extLst>
                  <a:ext uri="{FF2B5EF4-FFF2-40B4-BE49-F238E27FC236}">
                    <a16:creationId xmlns:a16="http://schemas.microsoft.com/office/drawing/2014/main" id="{81560F04-4C05-31A7-6E3D-8FB8D8328429}"/>
                  </a:ext>
                </a:extLst>
              </p:cNvPr>
              <p:cNvSpPr/>
              <p:nvPr/>
            </p:nvSpPr>
            <p:spPr>
              <a:xfrm>
                <a:off x="9736441" y="2625046"/>
                <a:ext cx="1167948" cy="429825"/>
              </a:xfrm>
              <a:prstGeom prst="rect">
                <a:avLst/>
              </a:prstGeom>
              <a:noFill/>
            </p:spPr>
            <p:txBody>
              <a:bodyPr wrap="none" lIns="91440" tIns="45720" rIns="91440" bIns="45720">
                <a:spAutoFit/>
              </a:bodyPr>
              <a:lstStyle/>
              <a:p>
                <a:pPr algn="ctr"/>
                <a:r>
                  <a:rPr lang="it-IT" sz="11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Caricamento</a:t>
                </a:r>
              </a:p>
              <a:p>
                <a:pPr algn="ctr"/>
                <a:r>
                  <a:rPr lang="it-IT" sz="11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documenti</a:t>
                </a:r>
              </a:p>
            </p:txBody>
          </p:sp>
        </p:grpSp>
        <p:pic>
          <p:nvPicPr>
            <p:cNvPr id="83" name="Immagine 82">
              <a:extLst>
                <a:ext uri="{FF2B5EF4-FFF2-40B4-BE49-F238E27FC236}">
                  <a16:creationId xmlns:a16="http://schemas.microsoft.com/office/drawing/2014/main" id="{1D7AD7B7-83B9-F087-62D1-F12D4BE43963}"/>
                </a:ext>
              </a:extLst>
            </p:cNvPr>
            <p:cNvPicPr>
              <a:picLocks noChangeAspect="1"/>
            </p:cNvPicPr>
            <p:nvPr/>
          </p:nvPicPr>
          <p:blipFill>
            <a:blip r:embed="rId16"/>
            <a:stretch>
              <a:fillRect/>
            </a:stretch>
          </p:blipFill>
          <p:spPr>
            <a:xfrm>
              <a:off x="9467368" y="3750833"/>
              <a:ext cx="491033" cy="491033"/>
            </a:xfrm>
            <a:prstGeom prst="rect">
              <a:avLst/>
            </a:prstGeom>
          </p:spPr>
        </p:pic>
        <p:pic>
          <p:nvPicPr>
            <p:cNvPr id="84" name="Immagine 83">
              <a:extLst>
                <a:ext uri="{FF2B5EF4-FFF2-40B4-BE49-F238E27FC236}">
                  <a16:creationId xmlns:a16="http://schemas.microsoft.com/office/drawing/2014/main" id="{9FAD83B7-7D16-F8B4-DCE9-F0286BAC8E85}"/>
                </a:ext>
              </a:extLst>
            </p:cNvPr>
            <p:cNvPicPr>
              <a:picLocks noChangeAspect="1"/>
            </p:cNvPicPr>
            <p:nvPr/>
          </p:nvPicPr>
          <p:blipFill>
            <a:blip r:embed="rId16"/>
            <a:stretch>
              <a:fillRect/>
            </a:stretch>
          </p:blipFill>
          <p:spPr>
            <a:xfrm>
              <a:off x="9776320" y="3904284"/>
              <a:ext cx="562830" cy="562830"/>
            </a:xfrm>
            <a:prstGeom prst="rect">
              <a:avLst/>
            </a:prstGeom>
          </p:spPr>
        </p:pic>
        <p:grpSp>
          <p:nvGrpSpPr>
            <p:cNvPr id="85" name="Gruppo 84">
              <a:extLst>
                <a:ext uri="{FF2B5EF4-FFF2-40B4-BE49-F238E27FC236}">
                  <a16:creationId xmlns:a16="http://schemas.microsoft.com/office/drawing/2014/main" id="{1E02B66C-FCDF-2243-D1EF-2E2A3DB93D89}"/>
                </a:ext>
              </a:extLst>
            </p:cNvPr>
            <p:cNvGrpSpPr/>
            <p:nvPr/>
          </p:nvGrpSpPr>
          <p:grpSpPr>
            <a:xfrm>
              <a:off x="6980676" y="2786348"/>
              <a:ext cx="2204545" cy="406475"/>
              <a:chOff x="6980676" y="2786348"/>
              <a:chExt cx="2548349" cy="420660"/>
            </a:xfrm>
          </p:grpSpPr>
          <p:pic>
            <p:nvPicPr>
              <p:cNvPr id="96" name="Immagine 95">
                <a:extLst>
                  <a:ext uri="{FF2B5EF4-FFF2-40B4-BE49-F238E27FC236}">
                    <a16:creationId xmlns:a16="http://schemas.microsoft.com/office/drawing/2014/main" id="{1BCD77F0-CB76-B43E-0529-762E077429E8}"/>
                  </a:ext>
                </a:extLst>
              </p:cNvPr>
              <p:cNvPicPr>
                <a:picLocks noChangeAspect="1"/>
              </p:cNvPicPr>
              <p:nvPr/>
            </p:nvPicPr>
            <p:blipFill>
              <a:blip r:embed="rId18"/>
              <a:stretch>
                <a:fillRect/>
              </a:stretch>
            </p:blipFill>
            <p:spPr>
              <a:xfrm>
                <a:off x="6980676" y="2786348"/>
                <a:ext cx="2548349" cy="420660"/>
              </a:xfrm>
              <a:prstGeom prst="rect">
                <a:avLst/>
              </a:prstGeom>
            </p:spPr>
          </p:pic>
          <p:pic>
            <p:nvPicPr>
              <p:cNvPr id="99" name="Immagine 98">
                <a:extLst>
                  <a:ext uri="{FF2B5EF4-FFF2-40B4-BE49-F238E27FC236}">
                    <a16:creationId xmlns:a16="http://schemas.microsoft.com/office/drawing/2014/main" id="{A077267E-0E20-A836-2573-BFAE9AA855CC}"/>
                  </a:ext>
                </a:extLst>
              </p:cNvPr>
              <p:cNvPicPr>
                <a:picLocks noChangeAspect="1"/>
              </p:cNvPicPr>
              <p:nvPr/>
            </p:nvPicPr>
            <p:blipFill>
              <a:blip r:embed="rId7"/>
              <a:stretch>
                <a:fillRect/>
              </a:stretch>
            </p:blipFill>
            <p:spPr>
              <a:xfrm>
                <a:off x="7536354" y="2872624"/>
                <a:ext cx="1205085" cy="246200"/>
              </a:xfrm>
              <a:prstGeom prst="rect">
                <a:avLst/>
              </a:prstGeom>
            </p:spPr>
          </p:pic>
        </p:grpSp>
        <p:pic>
          <p:nvPicPr>
            <p:cNvPr id="87" name="Immagine 86">
              <a:extLst>
                <a:ext uri="{FF2B5EF4-FFF2-40B4-BE49-F238E27FC236}">
                  <a16:creationId xmlns:a16="http://schemas.microsoft.com/office/drawing/2014/main" id="{88EACC22-65D5-3EDD-2B6D-59FBE7AA8F5C}"/>
                </a:ext>
              </a:extLst>
            </p:cNvPr>
            <p:cNvPicPr>
              <a:picLocks noChangeAspect="1"/>
            </p:cNvPicPr>
            <p:nvPr/>
          </p:nvPicPr>
          <p:blipFill>
            <a:blip r:embed="rId19"/>
            <a:stretch>
              <a:fillRect/>
            </a:stretch>
          </p:blipFill>
          <p:spPr>
            <a:xfrm>
              <a:off x="9290990" y="2687928"/>
              <a:ext cx="990705" cy="472946"/>
            </a:xfrm>
            <a:prstGeom prst="rect">
              <a:avLst/>
            </a:prstGeom>
          </p:spPr>
        </p:pic>
        <p:pic>
          <p:nvPicPr>
            <p:cNvPr id="89" name="Immagine 88">
              <a:extLst>
                <a:ext uri="{FF2B5EF4-FFF2-40B4-BE49-F238E27FC236}">
                  <a16:creationId xmlns:a16="http://schemas.microsoft.com/office/drawing/2014/main" id="{2055B4B2-D418-AE02-9C0D-0C996C8DE248}"/>
                </a:ext>
              </a:extLst>
            </p:cNvPr>
            <p:cNvPicPr>
              <a:picLocks noChangeAspect="1"/>
            </p:cNvPicPr>
            <p:nvPr/>
          </p:nvPicPr>
          <p:blipFill>
            <a:blip r:embed="rId20"/>
            <a:stretch>
              <a:fillRect/>
            </a:stretch>
          </p:blipFill>
          <p:spPr>
            <a:xfrm>
              <a:off x="10244122" y="2619718"/>
              <a:ext cx="417772" cy="695468"/>
            </a:xfrm>
            <a:prstGeom prst="rect">
              <a:avLst/>
            </a:prstGeom>
          </p:spPr>
        </p:pic>
        <p:pic>
          <p:nvPicPr>
            <p:cNvPr id="91" name="Immagine 90">
              <a:extLst>
                <a:ext uri="{FF2B5EF4-FFF2-40B4-BE49-F238E27FC236}">
                  <a16:creationId xmlns:a16="http://schemas.microsoft.com/office/drawing/2014/main" id="{2236E88A-72A6-EEF3-AD02-895A0368F850}"/>
                </a:ext>
              </a:extLst>
            </p:cNvPr>
            <p:cNvPicPr>
              <a:picLocks noChangeAspect="1"/>
            </p:cNvPicPr>
            <p:nvPr/>
          </p:nvPicPr>
          <p:blipFill>
            <a:blip r:embed="rId16"/>
            <a:stretch>
              <a:fillRect/>
            </a:stretch>
          </p:blipFill>
          <p:spPr>
            <a:xfrm>
              <a:off x="10164889" y="3315186"/>
              <a:ext cx="424777" cy="424777"/>
            </a:xfrm>
            <a:prstGeom prst="rect">
              <a:avLst/>
            </a:prstGeom>
          </p:spPr>
        </p:pic>
        <p:sp>
          <p:nvSpPr>
            <p:cNvPr id="93" name="Freccia circolare in giù 92">
              <a:extLst>
                <a:ext uri="{FF2B5EF4-FFF2-40B4-BE49-F238E27FC236}">
                  <a16:creationId xmlns:a16="http://schemas.microsoft.com/office/drawing/2014/main" id="{DEDBC597-41DA-65C0-EAEE-FA00B935E4BF}"/>
                </a:ext>
              </a:extLst>
            </p:cNvPr>
            <p:cNvSpPr/>
            <p:nvPr/>
          </p:nvSpPr>
          <p:spPr>
            <a:xfrm rot="7142178">
              <a:off x="10562397" y="3301239"/>
              <a:ext cx="479313" cy="240267"/>
            </a:xfrm>
            <a:prstGeom prst="curvedDownArrow">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4" name="Freccia angolare in su 93">
              <a:extLst>
                <a:ext uri="{FF2B5EF4-FFF2-40B4-BE49-F238E27FC236}">
                  <a16:creationId xmlns:a16="http://schemas.microsoft.com/office/drawing/2014/main" id="{8493BB2D-A464-C924-9ED2-A7DC304BE0D6}"/>
                </a:ext>
              </a:extLst>
            </p:cNvPr>
            <p:cNvSpPr/>
            <p:nvPr/>
          </p:nvSpPr>
          <p:spPr>
            <a:xfrm rot="16200000">
              <a:off x="9803503" y="2963440"/>
              <a:ext cx="380269" cy="161683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4" name="CasellaDiTesto 103">
            <a:extLst>
              <a:ext uri="{FF2B5EF4-FFF2-40B4-BE49-F238E27FC236}">
                <a16:creationId xmlns:a16="http://schemas.microsoft.com/office/drawing/2014/main" id="{9D0E9769-50EB-4293-4436-8ACF43ABAB1D}"/>
              </a:ext>
            </a:extLst>
          </p:cNvPr>
          <p:cNvSpPr txBox="1"/>
          <p:nvPr/>
        </p:nvSpPr>
        <p:spPr>
          <a:xfrm rot="16200000">
            <a:off x="-330812" y="4767355"/>
            <a:ext cx="142038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dirty="0"/>
              <a:t>ISTRUTTORIA</a:t>
            </a:r>
          </a:p>
        </p:txBody>
      </p:sp>
      <p:sp>
        <p:nvSpPr>
          <p:cNvPr id="105" name="Freccia destra con strisce 104">
            <a:extLst>
              <a:ext uri="{FF2B5EF4-FFF2-40B4-BE49-F238E27FC236}">
                <a16:creationId xmlns:a16="http://schemas.microsoft.com/office/drawing/2014/main" id="{6B176A6B-5521-546C-E3F5-64E07A9C008B}"/>
              </a:ext>
            </a:extLst>
          </p:cNvPr>
          <p:cNvSpPr/>
          <p:nvPr/>
        </p:nvSpPr>
        <p:spPr>
          <a:xfrm rot="10800000">
            <a:off x="619164" y="4772246"/>
            <a:ext cx="628916" cy="430088"/>
          </a:xfrm>
          <a:prstGeom prst="stripedRightArrow">
            <a:avLst/>
          </a:prstGeom>
          <a:solidFill>
            <a:schemeClr val="accent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CasellaDiTesto 105">
            <a:extLst>
              <a:ext uri="{FF2B5EF4-FFF2-40B4-BE49-F238E27FC236}">
                <a16:creationId xmlns:a16="http://schemas.microsoft.com/office/drawing/2014/main" id="{E5411777-F727-3180-8D05-5D100E46DAA3}"/>
              </a:ext>
            </a:extLst>
          </p:cNvPr>
          <p:cNvSpPr txBox="1"/>
          <p:nvPr/>
        </p:nvSpPr>
        <p:spPr>
          <a:xfrm>
            <a:off x="2198046" y="5461244"/>
            <a:ext cx="1070806" cy="369332"/>
          </a:xfrm>
          <a:prstGeom prst="rect">
            <a:avLst/>
          </a:prstGeom>
          <a:noFill/>
        </p:spPr>
        <p:txBody>
          <a:bodyPr wrap="none" rtlCol="0">
            <a:spAutoFit/>
          </a:bodyPr>
          <a:lstStyle/>
          <a:p>
            <a:r>
              <a:rPr lang="it-IT" dirty="0"/>
              <a:t>consegna</a:t>
            </a:r>
          </a:p>
        </p:txBody>
      </p:sp>
      <p:sp>
        <p:nvSpPr>
          <p:cNvPr id="7" name="CasellaDiTesto 6">
            <a:extLst>
              <a:ext uri="{FF2B5EF4-FFF2-40B4-BE49-F238E27FC236}">
                <a16:creationId xmlns:a16="http://schemas.microsoft.com/office/drawing/2014/main" id="{72FD8E0E-E6AC-3160-C4ED-FC554ABB047C}"/>
              </a:ext>
            </a:extLst>
          </p:cNvPr>
          <p:cNvSpPr txBox="1"/>
          <p:nvPr/>
        </p:nvSpPr>
        <p:spPr>
          <a:xfrm>
            <a:off x="129352" y="741604"/>
            <a:ext cx="1675523" cy="369332"/>
          </a:xfrm>
          <a:prstGeom prst="rect">
            <a:avLst/>
          </a:prstGeom>
          <a:noFill/>
        </p:spPr>
        <p:txBody>
          <a:bodyPr wrap="none" rtlCol="0">
            <a:spAutoFit/>
          </a:bodyPr>
          <a:lstStyle/>
          <a:p>
            <a:r>
              <a:rPr lang="it-IT" dirty="0">
                <a:highlight>
                  <a:srgbClr val="FFFF00"/>
                </a:highlight>
              </a:rPr>
              <a:t>dicembre 2024</a:t>
            </a:r>
          </a:p>
        </p:txBody>
      </p:sp>
      <p:sp>
        <p:nvSpPr>
          <p:cNvPr id="8" name="CasellaDiTesto 7">
            <a:extLst>
              <a:ext uri="{FF2B5EF4-FFF2-40B4-BE49-F238E27FC236}">
                <a16:creationId xmlns:a16="http://schemas.microsoft.com/office/drawing/2014/main" id="{9F2086C6-0A34-223F-A904-3B9635BCE8DD}"/>
              </a:ext>
            </a:extLst>
          </p:cNvPr>
          <p:cNvSpPr txBox="1"/>
          <p:nvPr/>
        </p:nvSpPr>
        <p:spPr>
          <a:xfrm>
            <a:off x="4672935" y="384977"/>
            <a:ext cx="2093202" cy="369332"/>
          </a:xfrm>
          <a:prstGeom prst="rect">
            <a:avLst/>
          </a:prstGeom>
          <a:noFill/>
        </p:spPr>
        <p:txBody>
          <a:bodyPr wrap="none" rtlCol="0">
            <a:spAutoFit/>
          </a:bodyPr>
          <a:lstStyle/>
          <a:p>
            <a:r>
              <a:rPr lang="it-IT" dirty="0">
                <a:highlight>
                  <a:srgbClr val="FFFF00"/>
                </a:highlight>
              </a:rPr>
              <a:t>aprile/maggio 2025</a:t>
            </a:r>
          </a:p>
        </p:txBody>
      </p:sp>
      <p:sp>
        <p:nvSpPr>
          <p:cNvPr id="9" name="CasellaDiTesto 8">
            <a:extLst>
              <a:ext uri="{FF2B5EF4-FFF2-40B4-BE49-F238E27FC236}">
                <a16:creationId xmlns:a16="http://schemas.microsoft.com/office/drawing/2014/main" id="{662E4E7D-EB76-70AF-BAF2-7787681595E9}"/>
              </a:ext>
            </a:extLst>
          </p:cNvPr>
          <p:cNvSpPr txBox="1"/>
          <p:nvPr/>
        </p:nvSpPr>
        <p:spPr>
          <a:xfrm>
            <a:off x="8920392" y="539976"/>
            <a:ext cx="1384290" cy="369332"/>
          </a:xfrm>
          <a:prstGeom prst="rect">
            <a:avLst/>
          </a:prstGeom>
          <a:noFill/>
        </p:spPr>
        <p:txBody>
          <a:bodyPr wrap="none" rtlCol="0">
            <a:spAutoFit/>
          </a:bodyPr>
          <a:lstStyle/>
          <a:p>
            <a:r>
              <a:rPr lang="it-IT" dirty="0">
                <a:highlight>
                  <a:srgbClr val="FFFF00"/>
                </a:highlight>
              </a:rPr>
              <a:t>Entro giugno</a:t>
            </a:r>
          </a:p>
        </p:txBody>
      </p:sp>
      <p:sp>
        <p:nvSpPr>
          <p:cNvPr id="10" name="Rettangolo 9">
            <a:extLst>
              <a:ext uri="{FF2B5EF4-FFF2-40B4-BE49-F238E27FC236}">
                <a16:creationId xmlns:a16="http://schemas.microsoft.com/office/drawing/2014/main" id="{B587B55B-4E4A-9329-1B97-8BD646E5093A}"/>
              </a:ext>
            </a:extLst>
          </p:cNvPr>
          <p:cNvSpPr/>
          <p:nvPr/>
        </p:nvSpPr>
        <p:spPr>
          <a:xfrm rot="21301239">
            <a:off x="10581943" y="89190"/>
            <a:ext cx="1396899" cy="1096951"/>
          </a:xfrm>
          <a:prstGeom prst="rect">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it-IT" sz="1200" kern="100" dirty="0">
              <a:effectLst/>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6BCBA8FF-45CD-8904-95EE-4785ABE9AD51}"/>
              </a:ext>
            </a:extLst>
          </p:cNvPr>
          <p:cNvSpPr txBox="1"/>
          <p:nvPr/>
        </p:nvSpPr>
        <p:spPr>
          <a:xfrm rot="21001133">
            <a:off x="10619693" y="138038"/>
            <a:ext cx="1405007" cy="1077218"/>
          </a:xfrm>
          <a:prstGeom prst="rect">
            <a:avLst/>
          </a:prstGeom>
          <a:noFill/>
        </p:spPr>
        <p:txBody>
          <a:bodyPr wrap="square">
            <a:spAutoFit/>
          </a:bodyPr>
          <a:lstStyle/>
          <a:p>
            <a:r>
              <a:rPr lang="it-IT" sz="800" b="1" kern="100" dirty="0">
                <a:solidFill>
                  <a:srgbClr val="000000"/>
                </a:solidFill>
                <a:effectLst/>
                <a:latin typeface="Ink Free" panose="03080402000500000000" pitchFamily="66" charset="0"/>
                <a:ea typeface="Calibri" panose="020F0502020204030204" pitchFamily="34" charset="0"/>
                <a:cs typeface="Times New Roman" panose="02020603050405020304" pitchFamily="18" charset="0"/>
              </a:rPr>
              <a:t>LA PARTECIPAZIONE ALLO SPORTELLO INFORMATICO NON È PREVISTA PER COLORO CHE RISULTANO AMMESSI AGLI ELENCHI NO_CLICK-DAY (NCD)</a:t>
            </a:r>
            <a:endParaRPr lang="it-IT" dirty="0"/>
          </a:p>
        </p:txBody>
      </p:sp>
      <p:pic>
        <p:nvPicPr>
          <p:cNvPr id="14" name="Immagine 13">
            <a:extLst>
              <a:ext uri="{FF2B5EF4-FFF2-40B4-BE49-F238E27FC236}">
                <a16:creationId xmlns:a16="http://schemas.microsoft.com/office/drawing/2014/main" id="{47755364-CEF7-E433-6E07-E2A238545AC8}"/>
              </a:ext>
            </a:extLst>
          </p:cNvPr>
          <p:cNvPicPr>
            <a:picLocks noChangeAspect="1"/>
          </p:cNvPicPr>
          <p:nvPr/>
        </p:nvPicPr>
        <p:blipFill>
          <a:blip r:embed="rId15"/>
          <a:stretch>
            <a:fillRect/>
          </a:stretch>
        </p:blipFill>
        <p:spPr>
          <a:xfrm>
            <a:off x="7289712" y="545647"/>
            <a:ext cx="1028598" cy="764148"/>
          </a:xfrm>
          <a:prstGeom prst="rect">
            <a:avLst/>
          </a:prstGeom>
          <a:ln w="60325">
            <a:solidFill>
              <a:schemeClr val="accent6">
                <a:lumMod val="60000"/>
                <a:lumOff val="40000"/>
              </a:schemeClr>
            </a:solidFill>
          </a:ln>
        </p:spPr>
      </p:pic>
      <p:sp>
        <p:nvSpPr>
          <p:cNvPr id="16" name="Rettangolo 15">
            <a:extLst>
              <a:ext uri="{FF2B5EF4-FFF2-40B4-BE49-F238E27FC236}">
                <a16:creationId xmlns:a16="http://schemas.microsoft.com/office/drawing/2014/main" id="{EE4F4E97-75BF-9360-E787-D0CC2A787FB9}"/>
              </a:ext>
            </a:extLst>
          </p:cNvPr>
          <p:cNvSpPr/>
          <p:nvPr/>
        </p:nvSpPr>
        <p:spPr>
          <a:xfrm>
            <a:off x="7489499" y="361076"/>
            <a:ext cx="643125" cy="400110"/>
          </a:xfrm>
          <a:prstGeom prst="rect">
            <a:avLst/>
          </a:prstGeom>
          <a:noFill/>
        </p:spPr>
        <p:txBody>
          <a:bodyPr wrap="none" lIns="91440" tIns="45720" rIns="91440" bIns="45720">
            <a:spAutoFit/>
          </a:bodyPr>
          <a:lstStyle/>
          <a:p>
            <a:pPr algn="ctr"/>
            <a:r>
              <a:rPr lang="it-IT" sz="2000" b="0" cap="none" spc="0" dirty="0">
                <a:ln w="0"/>
                <a:solidFill>
                  <a:srgbClr val="FF0000"/>
                </a:solidFill>
                <a:effectLst>
                  <a:outerShdw blurRad="38100" dist="25400" dir="5400000" algn="ctr" rotWithShape="0">
                    <a:srgbClr val="6E747A">
                      <a:alpha val="43000"/>
                    </a:srgbClr>
                  </a:outerShdw>
                </a:effectLst>
              </a:rPr>
              <a:t>NCD</a:t>
            </a:r>
          </a:p>
        </p:txBody>
      </p:sp>
      <p:sp>
        <p:nvSpPr>
          <p:cNvPr id="18" name="CasellaDiTesto 17">
            <a:extLst>
              <a:ext uri="{FF2B5EF4-FFF2-40B4-BE49-F238E27FC236}">
                <a16:creationId xmlns:a16="http://schemas.microsoft.com/office/drawing/2014/main" id="{5CF6D9B8-8E83-1618-1E05-6660DC04A255}"/>
              </a:ext>
            </a:extLst>
          </p:cNvPr>
          <p:cNvSpPr txBox="1"/>
          <p:nvPr/>
        </p:nvSpPr>
        <p:spPr>
          <a:xfrm>
            <a:off x="7577451" y="1879676"/>
            <a:ext cx="968165" cy="600164"/>
          </a:xfrm>
          <a:prstGeom prst="rect">
            <a:avLst/>
          </a:prstGeom>
          <a:noFill/>
        </p:spPr>
        <p:txBody>
          <a:bodyPr wrap="square" rtlCol="0">
            <a:spAutoFit/>
          </a:bodyPr>
          <a:lstStyle/>
          <a:p>
            <a:r>
              <a:rPr lang="it-IT" sz="1100" dirty="0"/>
              <a:t>Domande registrate</a:t>
            </a:r>
          </a:p>
          <a:p>
            <a:r>
              <a:rPr lang="it-IT" sz="1100" dirty="0">
                <a:solidFill>
                  <a:srgbClr val="FF0000"/>
                </a:solidFill>
              </a:rPr>
              <a:t> NO NCD</a:t>
            </a:r>
          </a:p>
        </p:txBody>
      </p:sp>
      <p:sp>
        <p:nvSpPr>
          <p:cNvPr id="20" name="CasellaDiTesto 19">
            <a:extLst>
              <a:ext uri="{FF2B5EF4-FFF2-40B4-BE49-F238E27FC236}">
                <a16:creationId xmlns:a16="http://schemas.microsoft.com/office/drawing/2014/main" id="{C77537A3-A94C-D926-ADC2-02E91D9D9C91}"/>
              </a:ext>
            </a:extLst>
          </p:cNvPr>
          <p:cNvSpPr txBox="1"/>
          <p:nvPr/>
        </p:nvSpPr>
        <p:spPr>
          <a:xfrm>
            <a:off x="10545811" y="74875"/>
            <a:ext cx="300082" cy="369332"/>
          </a:xfrm>
          <a:prstGeom prst="rect">
            <a:avLst/>
          </a:prstGeom>
          <a:noFill/>
        </p:spPr>
        <p:txBody>
          <a:bodyPr wrap="none" rtlCol="0">
            <a:spAutoFit/>
          </a:bodyPr>
          <a:lstStyle/>
          <a:p>
            <a:r>
              <a:rPr lang="it-IT" dirty="0">
                <a:solidFill>
                  <a:srgbClr val="FF0000"/>
                </a:solidFill>
              </a:rPr>
              <a:t>*</a:t>
            </a:r>
          </a:p>
        </p:txBody>
      </p:sp>
      <p:pic>
        <p:nvPicPr>
          <p:cNvPr id="2" name="Segnaposto contenuto 11" descr="Immagine che contiene testo, schermata, design, Carattere&#10;&#10;Descrizione generata automaticamente">
            <a:extLst>
              <a:ext uri="{FF2B5EF4-FFF2-40B4-BE49-F238E27FC236}">
                <a16:creationId xmlns:a16="http://schemas.microsoft.com/office/drawing/2014/main" id="{E002486D-0A0B-C992-E120-7FCAC72A21E3}"/>
              </a:ext>
            </a:extLst>
          </p:cNvPr>
          <p:cNvPicPr/>
          <p:nvPr/>
        </p:nvPicPr>
        <p:blipFill>
          <a:blip r:embed="rId21"/>
          <a:stretch>
            <a:fillRect/>
          </a:stretch>
        </p:blipFill>
        <p:spPr>
          <a:xfrm>
            <a:off x="470877" y="5793902"/>
            <a:ext cx="408340" cy="862691"/>
          </a:xfrm>
          <a:prstGeom prst="rect">
            <a:avLst/>
          </a:prstGeom>
        </p:spPr>
      </p:pic>
    </p:spTree>
    <p:extLst>
      <p:ext uri="{BB962C8B-B14F-4D97-AF65-F5344CB8AC3E}">
        <p14:creationId xmlns:p14="http://schemas.microsoft.com/office/powerpoint/2010/main" val="31386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7C72044E-EDF9-EC49-5B96-CDD680D30476}"/>
              </a:ext>
            </a:extLst>
          </p:cNvPr>
          <p:cNvSpPr txBox="1"/>
          <p:nvPr/>
        </p:nvSpPr>
        <p:spPr>
          <a:xfrm>
            <a:off x="44947" y="74658"/>
            <a:ext cx="877413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Creazione di una nuova richiesta chiarimenti/integrazione</a:t>
            </a:r>
          </a:p>
        </p:txBody>
      </p:sp>
      <p:sp>
        <p:nvSpPr>
          <p:cNvPr id="9" name="CasellaDiTesto 8">
            <a:extLst>
              <a:ext uri="{FF2B5EF4-FFF2-40B4-BE49-F238E27FC236}">
                <a16:creationId xmlns:a16="http://schemas.microsoft.com/office/drawing/2014/main" id="{B4C0153A-A7BE-0733-E9AF-5D74C12ED7AB}"/>
              </a:ext>
            </a:extLst>
          </p:cNvPr>
          <p:cNvSpPr txBox="1"/>
          <p:nvPr/>
        </p:nvSpPr>
        <p:spPr>
          <a:xfrm>
            <a:off x="44947" y="492286"/>
            <a:ext cx="12036790" cy="738664"/>
          </a:xfrm>
          <a:prstGeom prst="rect">
            <a:avLst/>
          </a:prstGeom>
          <a:solidFill>
            <a:schemeClr val="accent5">
              <a:lumMod val="20000"/>
              <a:lumOff val="80000"/>
            </a:schemeClr>
          </a:solidFill>
          <a:ln>
            <a:solidFill>
              <a:srgbClr val="002060"/>
            </a:solidFill>
          </a:ln>
          <a:effectLst>
            <a:innerShdw blurRad="63500" dist="50800" dir="8100000">
              <a:prstClr val="black">
                <a:alpha val="50000"/>
              </a:prstClr>
            </a:inn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Attraverso l’applicativo ISI Back Office (ISI-BO) la Sede invia la richiesta di chiarimenti / integrazioni all’utente, il quale la visualizzerà nell’applicativo online in cui è disponibile la funzionalità per il caricamento immediato della documentazione utile.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Contestualmente, all’utente viene inviata anche una PEC di cortesia che avvisa e riassume la richiesta di chiarimenti.</a:t>
            </a:r>
          </a:p>
        </p:txBody>
      </p:sp>
      <p:pic>
        <p:nvPicPr>
          <p:cNvPr id="6" name="Immagine 5">
            <a:extLst>
              <a:ext uri="{FF2B5EF4-FFF2-40B4-BE49-F238E27FC236}">
                <a16:creationId xmlns:a16="http://schemas.microsoft.com/office/drawing/2014/main" id="{BB3882F5-0EE2-0B59-79B8-041D4A6AD433}"/>
              </a:ext>
            </a:extLst>
          </p:cNvPr>
          <p:cNvPicPr>
            <a:picLocks noChangeAspect="1"/>
          </p:cNvPicPr>
          <p:nvPr/>
        </p:nvPicPr>
        <p:blipFill>
          <a:blip r:embed="rId2"/>
          <a:stretch>
            <a:fillRect/>
          </a:stretch>
        </p:blipFill>
        <p:spPr>
          <a:xfrm>
            <a:off x="5918314" y="1415849"/>
            <a:ext cx="1899871" cy="2013151"/>
          </a:xfrm>
          <a:prstGeom prst="rect">
            <a:avLst/>
          </a:prstGeom>
        </p:spPr>
      </p:pic>
      <p:grpSp>
        <p:nvGrpSpPr>
          <p:cNvPr id="24" name="Gruppo 23">
            <a:extLst>
              <a:ext uri="{FF2B5EF4-FFF2-40B4-BE49-F238E27FC236}">
                <a16:creationId xmlns:a16="http://schemas.microsoft.com/office/drawing/2014/main" id="{4940AFC8-88CB-DE2D-90F6-C8BAA4F5821C}"/>
              </a:ext>
            </a:extLst>
          </p:cNvPr>
          <p:cNvGrpSpPr/>
          <p:nvPr/>
        </p:nvGrpSpPr>
        <p:grpSpPr>
          <a:xfrm>
            <a:off x="964035" y="1298316"/>
            <a:ext cx="5229225" cy="4857750"/>
            <a:chOff x="866775" y="1293546"/>
            <a:chExt cx="5229225" cy="4857750"/>
          </a:xfrm>
        </p:grpSpPr>
        <p:pic>
          <p:nvPicPr>
            <p:cNvPr id="4" name="Immagine 3">
              <a:extLst>
                <a:ext uri="{FF2B5EF4-FFF2-40B4-BE49-F238E27FC236}">
                  <a16:creationId xmlns:a16="http://schemas.microsoft.com/office/drawing/2014/main" id="{EF3F2189-5F8F-76A3-1212-70E09B1EC697}"/>
                </a:ext>
              </a:extLst>
            </p:cNvPr>
            <p:cNvPicPr>
              <a:picLocks noChangeAspect="1"/>
            </p:cNvPicPr>
            <p:nvPr/>
          </p:nvPicPr>
          <p:blipFill>
            <a:blip r:embed="rId3"/>
            <a:stretch>
              <a:fillRect/>
            </a:stretch>
          </p:blipFill>
          <p:spPr>
            <a:xfrm>
              <a:off x="866775" y="1293546"/>
              <a:ext cx="5229225" cy="4857750"/>
            </a:xfrm>
            <a:prstGeom prst="rect">
              <a:avLst/>
            </a:prstGeom>
          </p:spPr>
        </p:pic>
        <p:pic>
          <p:nvPicPr>
            <p:cNvPr id="10" name="Immagine 9">
              <a:extLst>
                <a:ext uri="{FF2B5EF4-FFF2-40B4-BE49-F238E27FC236}">
                  <a16:creationId xmlns:a16="http://schemas.microsoft.com/office/drawing/2014/main" id="{E2DB9DD9-0C41-702A-BC26-0A1F68A30D29}"/>
                </a:ext>
              </a:extLst>
            </p:cNvPr>
            <p:cNvPicPr>
              <a:picLocks noChangeAspect="1"/>
            </p:cNvPicPr>
            <p:nvPr/>
          </p:nvPicPr>
          <p:blipFill>
            <a:blip r:embed="rId4"/>
            <a:stretch>
              <a:fillRect/>
            </a:stretch>
          </p:blipFill>
          <p:spPr>
            <a:xfrm>
              <a:off x="3353708" y="2784149"/>
              <a:ext cx="638264" cy="123842"/>
            </a:xfrm>
            <a:prstGeom prst="rect">
              <a:avLst/>
            </a:prstGeom>
          </p:spPr>
        </p:pic>
      </p:grpSp>
      <p:cxnSp>
        <p:nvCxnSpPr>
          <p:cNvPr id="12" name="Connettore 2 11">
            <a:extLst>
              <a:ext uri="{FF2B5EF4-FFF2-40B4-BE49-F238E27FC236}">
                <a16:creationId xmlns:a16="http://schemas.microsoft.com/office/drawing/2014/main" id="{0511924D-6895-1ECF-6571-132C211EF712}"/>
              </a:ext>
            </a:extLst>
          </p:cNvPr>
          <p:cNvCxnSpPr>
            <a:cxnSpLocks/>
          </p:cNvCxnSpPr>
          <p:nvPr/>
        </p:nvCxnSpPr>
        <p:spPr>
          <a:xfrm flipV="1">
            <a:off x="3851910" y="1556657"/>
            <a:ext cx="3310890" cy="1227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971CCA86-A5C8-9284-CD78-9DCE7046062B}"/>
              </a:ext>
            </a:extLst>
          </p:cNvPr>
          <p:cNvPicPr>
            <a:picLocks noChangeAspect="1"/>
          </p:cNvPicPr>
          <p:nvPr/>
        </p:nvPicPr>
        <p:blipFill>
          <a:blip r:embed="rId5"/>
          <a:stretch>
            <a:fillRect/>
          </a:stretch>
        </p:blipFill>
        <p:spPr>
          <a:xfrm>
            <a:off x="7772734" y="2053360"/>
            <a:ext cx="4388242" cy="4102706"/>
          </a:xfrm>
          <a:prstGeom prst="rect">
            <a:avLst/>
          </a:prstGeom>
        </p:spPr>
      </p:pic>
      <p:cxnSp>
        <p:nvCxnSpPr>
          <p:cNvPr id="19" name="Connettore 2 18">
            <a:extLst>
              <a:ext uri="{FF2B5EF4-FFF2-40B4-BE49-F238E27FC236}">
                <a16:creationId xmlns:a16="http://schemas.microsoft.com/office/drawing/2014/main" id="{7B62515A-7039-7527-AD93-B1A75AD6F264}"/>
              </a:ext>
            </a:extLst>
          </p:cNvPr>
          <p:cNvCxnSpPr>
            <a:cxnSpLocks/>
          </p:cNvCxnSpPr>
          <p:nvPr/>
        </p:nvCxnSpPr>
        <p:spPr>
          <a:xfrm>
            <a:off x="7226209" y="1556657"/>
            <a:ext cx="3441791" cy="613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Segnaposto contenuto 11" descr="Immagine che contiene testo, schermata, design, Carattere&#10;&#10;Descrizione generata automaticamente">
            <a:extLst>
              <a:ext uri="{FF2B5EF4-FFF2-40B4-BE49-F238E27FC236}">
                <a16:creationId xmlns:a16="http://schemas.microsoft.com/office/drawing/2014/main" id="{B0EC19AD-9748-8CA3-901E-0C7C1AFA1C27}"/>
              </a:ext>
            </a:extLst>
          </p:cNvPr>
          <p:cNvPicPr/>
          <p:nvPr/>
        </p:nvPicPr>
        <p:blipFill>
          <a:blip r:embed="rId6"/>
          <a:stretch>
            <a:fillRect/>
          </a:stretch>
        </p:blipFill>
        <p:spPr>
          <a:xfrm>
            <a:off x="470877" y="5793902"/>
            <a:ext cx="408340" cy="862691"/>
          </a:xfrm>
          <a:prstGeom prst="rect">
            <a:avLst/>
          </a:prstGeom>
        </p:spPr>
      </p:pic>
    </p:spTree>
    <p:extLst>
      <p:ext uri="{BB962C8B-B14F-4D97-AF65-F5344CB8AC3E}">
        <p14:creationId xmlns:p14="http://schemas.microsoft.com/office/powerpoint/2010/main" val="355956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1BE3380F-2687-CA1E-50D5-6DA2F1C949F5}"/>
              </a:ext>
            </a:extLst>
          </p:cNvPr>
          <p:cNvSpPr txBox="1"/>
          <p:nvPr/>
        </p:nvSpPr>
        <p:spPr>
          <a:xfrm>
            <a:off x="202007" y="225082"/>
            <a:ext cx="761315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Vantaggi della nuova modalità di invio documenti</a:t>
            </a:r>
          </a:p>
        </p:txBody>
      </p:sp>
      <p:sp>
        <p:nvSpPr>
          <p:cNvPr id="7" name="CasellaDiTesto 6">
            <a:extLst>
              <a:ext uri="{FF2B5EF4-FFF2-40B4-BE49-F238E27FC236}">
                <a16:creationId xmlns:a16="http://schemas.microsoft.com/office/drawing/2014/main" id="{0DACF2E1-FA5A-775D-F2BD-76D5BBF19D38}"/>
              </a:ext>
            </a:extLst>
          </p:cNvPr>
          <p:cNvSpPr txBox="1"/>
          <p:nvPr/>
        </p:nvSpPr>
        <p:spPr>
          <a:xfrm>
            <a:off x="133563" y="1311196"/>
            <a:ext cx="4366517"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Velocità e scambio informazioni</a:t>
            </a:r>
          </a:p>
        </p:txBody>
      </p:sp>
      <p:sp>
        <p:nvSpPr>
          <p:cNvPr id="9" name="CasellaDiTesto 8">
            <a:extLst>
              <a:ext uri="{FF2B5EF4-FFF2-40B4-BE49-F238E27FC236}">
                <a16:creationId xmlns:a16="http://schemas.microsoft.com/office/drawing/2014/main" id="{C2109708-D2CC-3518-D793-83BBC2BC0FA0}"/>
              </a:ext>
            </a:extLst>
          </p:cNvPr>
          <p:cNvSpPr txBox="1"/>
          <p:nvPr/>
        </p:nvSpPr>
        <p:spPr>
          <a:xfrm>
            <a:off x="133563" y="2309723"/>
            <a:ext cx="284080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Modalità semplificata</a:t>
            </a:r>
          </a:p>
        </p:txBody>
      </p:sp>
      <p:sp>
        <p:nvSpPr>
          <p:cNvPr id="11" name="CasellaDiTesto 10">
            <a:extLst>
              <a:ext uri="{FF2B5EF4-FFF2-40B4-BE49-F238E27FC236}">
                <a16:creationId xmlns:a16="http://schemas.microsoft.com/office/drawing/2014/main" id="{712DFF00-3994-B55F-0811-47FA9505E2A4}"/>
              </a:ext>
            </a:extLst>
          </p:cNvPr>
          <p:cNvSpPr txBox="1"/>
          <p:nvPr/>
        </p:nvSpPr>
        <p:spPr>
          <a:xfrm>
            <a:off x="133563" y="3319449"/>
            <a:ext cx="4366517"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Protocollazione e classificazione in entrata</a:t>
            </a:r>
          </a:p>
        </p:txBody>
      </p:sp>
      <p:sp>
        <p:nvSpPr>
          <p:cNvPr id="3" name="CasellaDiTesto 2">
            <a:extLst>
              <a:ext uri="{FF2B5EF4-FFF2-40B4-BE49-F238E27FC236}">
                <a16:creationId xmlns:a16="http://schemas.microsoft.com/office/drawing/2014/main" id="{D7F50E5A-5516-BE19-0275-70604A5812D0}"/>
              </a:ext>
            </a:extLst>
          </p:cNvPr>
          <p:cNvSpPr txBox="1"/>
          <p:nvPr/>
        </p:nvSpPr>
        <p:spPr>
          <a:xfrm>
            <a:off x="133563" y="4358379"/>
            <a:ext cx="363191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Persistenza dell’informazione</a:t>
            </a:r>
          </a:p>
        </p:txBody>
      </p:sp>
      <p:sp>
        <p:nvSpPr>
          <p:cNvPr id="4" name="CasellaDiTesto 3">
            <a:extLst>
              <a:ext uri="{FF2B5EF4-FFF2-40B4-BE49-F238E27FC236}">
                <a16:creationId xmlns:a16="http://schemas.microsoft.com/office/drawing/2014/main" id="{9CCB3331-3B75-5A9C-642D-F88E0F3266A4}"/>
              </a:ext>
            </a:extLst>
          </p:cNvPr>
          <p:cNvSpPr txBox="1"/>
          <p:nvPr/>
        </p:nvSpPr>
        <p:spPr>
          <a:xfrm>
            <a:off x="133563" y="5177472"/>
            <a:ext cx="3631914"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Standardizzazione nomenclatura</a:t>
            </a:r>
          </a:p>
        </p:txBody>
      </p:sp>
      <p:sp>
        <p:nvSpPr>
          <p:cNvPr id="5" name="Rettangolo 4">
            <a:extLst>
              <a:ext uri="{FF2B5EF4-FFF2-40B4-BE49-F238E27FC236}">
                <a16:creationId xmlns:a16="http://schemas.microsoft.com/office/drawing/2014/main" id="{0126F8A1-3D5E-C19C-5C64-9B29B6103C54}"/>
              </a:ext>
            </a:extLst>
          </p:cNvPr>
          <p:cNvSpPr/>
          <p:nvPr/>
        </p:nvSpPr>
        <p:spPr>
          <a:xfrm>
            <a:off x="4208736" y="1074953"/>
            <a:ext cx="7613150" cy="971221"/>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mn-cs"/>
              </a:rPr>
              <a:t>Consente di ridurre i tempi della trattazione e permette all’utente di avere a disposizione più tempo per fornire le integrazioni. Tuttavia, se non risolti, partirà il provvedimento formale di richiesta e messa in mora.</a:t>
            </a:r>
          </a:p>
        </p:txBody>
      </p:sp>
      <p:sp>
        <p:nvSpPr>
          <p:cNvPr id="14" name="Rettangolo 13">
            <a:extLst>
              <a:ext uri="{FF2B5EF4-FFF2-40B4-BE49-F238E27FC236}">
                <a16:creationId xmlns:a16="http://schemas.microsoft.com/office/drawing/2014/main" id="{7F5344C8-4DA6-5DE0-E1A9-61DF93C0824B}"/>
              </a:ext>
            </a:extLst>
          </p:cNvPr>
          <p:cNvSpPr/>
          <p:nvPr/>
        </p:nvSpPr>
        <p:spPr>
          <a:xfrm>
            <a:off x="4208735" y="3319449"/>
            <a:ext cx="7613149" cy="54363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mn-cs"/>
              </a:rPr>
              <a:t>Il documento inviato è protocollato e classificato in entrata dal sistema in modo automatico.</a:t>
            </a:r>
          </a:p>
        </p:txBody>
      </p:sp>
      <p:sp>
        <p:nvSpPr>
          <p:cNvPr id="15" name="Rettangolo 14">
            <a:extLst>
              <a:ext uri="{FF2B5EF4-FFF2-40B4-BE49-F238E27FC236}">
                <a16:creationId xmlns:a16="http://schemas.microsoft.com/office/drawing/2014/main" id="{EAA732CF-0CC0-1917-C4D4-B46C405BEB02}"/>
              </a:ext>
            </a:extLst>
          </p:cNvPr>
          <p:cNvSpPr/>
          <p:nvPr/>
        </p:nvSpPr>
        <p:spPr>
          <a:xfrm>
            <a:off x="4208735" y="2309723"/>
            <a:ext cx="7613149" cy="74170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mn-cs"/>
              </a:rPr>
              <a:t>L’utente utilizza la nuova interfaccia per caricare il documento, meno formale  rispetto all’invio della PEC che richiede più attività operative (classificazione, inoltro, attribuzione etc.).</a:t>
            </a:r>
          </a:p>
        </p:txBody>
      </p:sp>
      <p:sp>
        <p:nvSpPr>
          <p:cNvPr id="18" name="Rettangolo 17">
            <a:extLst>
              <a:ext uri="{FF2B5EF4-FFF2-40B4-BE49-F238E27FC236}">
                <a16:creationId xmlns:a16="http://schemas.microsoft.com/office/drawing/2014/main" id="{9CC6C3BD-993B-6040-4D14-C23BCB91C2D3}"/>
              </a:ext>
            </a:extLst>
          </p:cNvPr>
          <p:cNvSpPr/>
          <p:nvPr/>
        </p:nvSpPr>
        <p:spPr>
          <a:xfrm>
            <a:off x="4208736" y="5168260"/>
            <a:ext cx="7613148" cy="54363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mn-cs"/>
              </a:rPr>
              <a:t>Al documento è associata la rispettiva nomenclatura a vantaggio di successive richieste.</a:t>
            </a:r>
          </a:p>
        </p:txBody>
      </p:sp>
      <p:sp>
        <p:nvSpPr>
          <p:cNvPr id="19" name="Rettangolo 18">
            <a:extLst>
              <a:ext uri="{FF2B5EF4-FFF2-40B4-BE49-F238E27FC236}">
                <a16:creationId xmlns:a16="http://schemas.microsoft.com/office/drawing/2014/main" id="{3338A393-96D8-8F14-E5C6-6EC322025C11}"/>
              </a:ext>
            </a:extLst>
          </p:cNvPr>
          <p:cNvSpPr/>
          <p:nvPr/>
        </p:nvSpPr>
        <p:spPr>
          <a:xfrm>
            <a:off x="4208735" y="4233805"/>
            <a:ext cx="7613149" cy="54363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mn-cs"/>
              </a:rPr>
              <a:t>Il documento caricato resta disponibile nell’interfaccia dell’utente.</a:t>
            </a:r>
          </a:p>
        </p:txBody>
      </p:sp>
      <p:pic>
        <p:nvPicPr>
          <p:cNvPr id="2" name="Segnaposto contenuto 11" descr="Immagine che contiene testo, schermata, design, Carattere&#10;&#10;Descrizione generata automaticamente">
            <a:extLst>
              <a:ext uri="{FF2B5EF4-FFF2-40B4-BE49-F238E27FC236}">
                <a16:creationId xmlns:a16="http://schemas.microsoft.com/office/drawing/2014/main" id="{1BAB617C-EF26-1769-333C-9B59CF2EC619}"/>
              </a:ext>
            </a:extLst>
          </p:cNvPr>
          <p:cNvPicPr/>
          <p:nvPr/>
        </p:nvPicPr>
        <p:blipFill>
          <a:blip r:embed="rId2"/>
          <a:stretch>
            <a:fillRect/>
          </a:stretch>
        </p:blipFill>
        <p:spPr>
          <a:xfrm>
            <a:off x="470877" y="5793902"/>
            <a:ext cx="408340" cy="862691"/>
          </a:xfrm>
          <a:prstGeom prst="rect">
            <a:avLst/>
          </a:prstGeom>
        </p:spPr>
      </p:pic>
    </p:spTree>
    <p:extLst>
      <p:ext uri="{BB962C8B-B14F-4D97-AF65-F5344CB8AC3E}">
        <p14:creationId xmlns:p14="http://schemas.microsoft.com/office/powerpoint/2010/main" val="266752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E4E500A-937D-8CF2-D2E5-0A3B313D4F2D}"/>
              </a:ext>
            </a:extLst>
          </p:cNvPr>
          <p:cNvSpPr txBox="1"/>
          <p:nvPr/>
        </p:nvSpPr>
        <p:spPr>
          <a:xfrm>
            <a:off x="113015" y="177611"/>
            <a:ext cx="4787757" cy="338554"/>
          </a:xfrm>
          <a:prstGeom prst="rect">
            <a:avLst/>
          </a:prstGeom>
          <a:noFill/>
          <a:ln>
            <a:solidFill>
              <a:srgbClr val="F7F8F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Profili di intermediazione </a:t>
            </a:r>
            <a:r>
              <a:rPr kumimoji="0" lang="it-IT" sz="16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mn-cs"/>
              </a:rPr>
              <a:t>isi</a:t>
            </a:r>
            <a:endPar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p:txBody>
      </p:sp>
      <p:sp>
        <p:nvSpPr>
          <p:cNvPr id="6" name="CasellaDiTesto 5">
            <a:extLst>
              <a:ext uri="{FF2B5EF4-FFF2-40B4-BE49-F238E27FC236}">
                <a16:creationId xmlns:a16="http://schemas.microsoft.com/office/drawing/2014/main" id="{95516A1E-567C-C17F-F011-1D40DBFA0A7F}"/>
              </a:ext>
            </a:extLst>
          </p:cNvPr>
          <p:cNvSpPr txBox="1"/>
          <p:nvPr/>
        </p:nvSpPr>
        <p:spPr>
          <a:xfrm>
            <a:off x="0" y="632729"/>
            <a:ext cx="1128787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Per la partecipazione ai Bandi </a:t>
            </a:r>
            <a:r>
              <a:rPr kumimoji="0" lang="it-IT" sz="1200" b="0" i="1"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mn-cs"/>
              </a:rPr>
              <a:t>Isi</a:t>
            </a:r>
            <a:r>
              <a:rPr kumimoji="0" lang="it-IT" sz="12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sono stati introdotti due nuovi specifici profili riservati a professionisti e società di intermediazione per agevolare l’impresa nelle fasi di compilazione e/o completamento della domanda.</a:t>
            </a:r>
          </a:p>
        </p:txBody>
      </p:sp>
      <p:pic>
        <p:nvPicPr>
          <p:cNvPr id="8" name="Immagine 7" descr="Immagine che contiene vestiti, uomo, persona, Viso umano&#10;&#10;Descrizione generata automaticamente">
            <a:extLst>
              <a:ext uri="{FF2B5EF4-FFF2-40B4-BE49-F238E27FC236}">
                <a16:creationId xmlns:a16="http://schemas.microsoft.com/office/drawing/2014/main" id="{3FE901FA-486A-06CC-EF77-3F788ED08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34" y="1666141"/>
            <a:ext cx="2137229" cy="2362543"/>
          </a:xfrm>
          <a:prstGeom prst="rect">
            <a:avLst/>
          </a:prstGeom>
        </p:spPr>
      </p:pic>
      <p:sp>
        <p:nvSpPr>
          <p:cNvPr id="12" name="CasellaDiTesto 11">
            <a:extLst>
              <a:ext uri="{FF2B5EF4-FFF2-40B4-BE49-F238E27FC236}">
                <a16:creationId xmlns:a16="http://schemas.microsoft.com/office/drawing/2014/main" id="{5E50BF6E-0720-A07C-5037-9A5938057141}"/>
              </a:ext>
            </a:extLst>
          </p:cNvPr>
          <p:cNvSpPr txBox="1"/>
          <p:nvPr/>
        </p:nvSpPr>
        <p:spPr>
          <a:xfrm>
            <a:off x="3091300" y="1269662"/>
            <a:ext cx="8976968" cy="476726"/>
          </a:xfrm>
          <a:prstGeom prst="roundRect">
            <a:avLst/>
          </a:prstGeom>
          <a:solidFill>
            <a:schemeClr val="accent5">
              <a:lumMod val="60000"/>
              <a:lumOff val="40000"/>
            </a:schemeClr>
          </a:solidFill>
          <a:ln>
            <a:solidFill>
              <a:srgbClr val="F7F8FC"/>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Gli intermediari devono risultare registrati al portale Inail e abilitati ai servizi on line da parte delle sedi competenti. Ottenuta la delega potranno:</a:t>
            </a:r>
          </a:p>
        </p:txBody>
      </p:sp>
      <p:sp>
        <p:nvSpPr>
          <p:cNvPr id="14" name="Rettangolo con angoli arrotondati 13">
            <a:extLst>
              <a:ext uri="{FF2B5EF4-FFF2-40B4-BE49-F238E27FC236}">
                <a16:creationId xmlns:a16="http://schemas.microsoft.com/office/drawing/2014/main" id="{7DA2F93D-D4E3-4903-26B2-0DA341216FC2}"/>
              </a:ext>
            </a:extLst>
          </p:cNvPr>
          <p:cNvSpPr/>
          <p:nvPr/>
        </p:nvSpPr>
        <p:spPr>
          <a:xfrm>
            <a:off x="3091300" y="1789257"/>
            <a:ext cx="8976968" cy="929920"/>
          </a:xfrm>
          <a:prstGeom prst="roundRect">
            <a:avLst/>
          </a:prstGeom>
          <a:solidFill>
            <a:schemeClr val="accent6">
              <a:lumMod val="40000"/>
              <a:lumOff val="60000"/>
            </a:schemeClr>
          </a:solidFill>
          <a:ln>
            <a:solidFill>
              <a:srgbClr val="F7F8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solidFill>
                  <a:srgbClr val="000000"/>
                </a:solidFill>
                <a:effectLst/>
                <a:uLnTx/>
                <a:uFillTx/>
                <a:latin typeface="Verdana" panose="020B0604030504040204" pitchFamily="34" charset="0"/>
                <a:ea typeface="+mn-ea"/>
                <a:cs typeface="+mn-cs"/>
              </a:rPr>
              <a:t>se trattasi di ditta non gestita direttamente da Inail (agricola), registrare la “ditta non Inail” tramite la funzionalità “Ditte non Inail/Anagrafica” ovvero chiederne la registrazione al titolare dell’impresa;</a:t>
            </a:r>
          </a:p>
        </p:txBody>
      </p:sp>
      <p:sp>
        <p:nvSpPr>
          <p:cNvPr id="15" name="Rettangolo con angoli arrotondati 14">
            <a:extLst>
              <a:ext uri="{FF2B5EF4-FFF2-40B4-BE49-F238E27FC236}">
                <a16:creationId xmlns:a16="http://schemas.microsoft.com/office/drawing/2014/main" id="{EDE443DB-39AC-C42E-F635-42410BC09A66}"/>
              </a:ext>
            </a:extLst>
          </p:cNvPr>
          <p:cNvSpPr/>
          <p:nvPr/>
        </p:nvSpPr>
        <p:spPr>
          <a:xfrm>
            <a:off x="3091300" y="2847413"/>
            <a:ext cx="8976968" cy="929919"/>
          </a:xfrm>
          <a:prstGeom prst="roundRect">
            <a:avLst/>
          </a:prstGeom>
          <a:solidFill>
            <a:schemeClr val="accent6">
              <a:lumMod val="40000"/>
              <a:lumOff val="60000"/>
            </a:schemeClr>
          </a:solidFill>
          <a:ln>
            <a:solidFill>
              <a:srgbClr val="F7F8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solidFill>
                  <a:srgbClr val="000000"/>
                </a:solidFill>
                <a:effectLst/>
                <a:uLnTx/>
                <a:uFillTx/>
                <a:latin typeface="Verdana" panose="020B0604030504040204" pitchFamily="34" charset="0"/>
                <a:ea typeface="+mn-ea"/>
                <a:cs typeface="+mn-cs"/>
              </a:rPr>
              <a:t>inserire in delega la ditta Inail/non Inail tramite la funzionalità “Gestione utente/Ditte in delega”, digitando codice ditta e il relativo Pin-one;</a:t>
            </a:r>
          </a:p>
        </p:txBody>
      </p:sp>
      <p:sp>
        <p:nvSpPr>
          <p:cNvPr id="16" name="Rettangolo con angoli arrotondati 15">
            <a:extLst>
              <a:ext uri="{FF2B5EF4-FFF2-40B4-BE49-F238E27FC236}">
                <a16:creationId xmlns:a16="http://schemas.microsoft.com/office/drawing/2014/main" id="{B2561B7F-36FF-952F-9ED1-796ACB9F64F6}"/>
              </a:ext>
            </a:extLst>
          </p:cNvPr>
          <p:cNvSpPr/>
          <p:nvPr/>
        </p:nvSpPr>
        <p:spPr>
          <a:xfrm>
            <a:off x="3091300" y="3874338"/>
            <a:ext cx="8976968" cy="430887"/>
          </a:xfrm>
          <a:prstGeom prst="roundRect">
            <a:avLst/>
          </a:prstGeom>
          <a:solidFill>
            <a:schemeClr val="accent6">
              <a:lumMod val="40000"/>
              <a:lumOff val="60000"/>
            </a:schemeClr>
          </a:solidFill>
          <a:ln>
            <a:solidFill>
              <a:srgbClr val="F7F8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solidFill>
                  <a:srgbClr val="000000"/>
                </a:solidFill>
                <a:effectLst/>
                <a:uLnTx/>
                <a:uFillTx/>
                <a:latin typeface="Verdana" panose="020B0604030504040204" pitchFamily="34" charset="0"/>
                <a:ea typeface="+mn-ea"/>
                <a:cs typeface="+mn-cs"/>
              </a:rPr>
              <a:t>abilitare eventuali soggetti suoi delegati, attraverso la funzionalità “Gestione utente/Gestione utenti e profili”</a:t>
            </a:r>
          </a:p>
        </p:txBody>
      </p:sp>
      <p:sp>
        <p:nvSpPr>
          <p:cNvPr id="17" name="CasellaDiTesto 16">
            <a:extLst>
              <a:ext uri="{FF2B5EF4-FFF2-40B4-BE49-F238E27FC236}">
                <a16:creationId xmlns:a16="http://schemas.microsoft.com/office/drawing/2014/main" id="{A5E319B6-8D0E-BBEB-4F6B-B1D5653EF604}"/>
              </a:ext>
            </a:extLst>
          </p:cNvPr>
          <p:cNvSpPr txBox="1"/>
          <p:nvPr/>
        </p:nvSpPr>
        <p:spPr>
          <a:xfrm>
            <a:off x="558686" y="4531365"/>
            <a:ext cx="11074627" cy="430887"/>
          </a:xfrm>
          <a:prstGeom prst="rect">
            <a:avLst/>
          </a:prstGeom>
          <a:solidFill>
            <a:schemeClr val="accent4">
              <a:lumMod val="20000"/>
              <a:lumOff val="80000"/>
            </a:schemeClr>
          </a:solidFill>
          <a:ln>
            <a:solidFill>
              <a:srgbClr val="00206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Nell’ambito dell’applicativo ISI le imprese potranno sostituire il soggetto che ha già intrapreso le attività di presentazione e/o caricamento della documentazione di una specifica domanda </a:t>
            </a:r>
            <a:r>
              <a:rPr kumimoji="0" lang="it-IT" sz="1100" b="0" i="0" u="none" strike="noStrike" kern="1200" cap="none" spc="0" normalizeH="0" baseline="0" noProof="0" dirty="0" err="1">
                <a:ln>
                  <a:noFill/>
                </a:ln>
                <a:solidFill>
                  <a:srgbClr val="002060"/>
                </a:solidFill>
                <a:effectLst/>
                <a:uLnTx/>
                <a:uFillTx/>
                <a:latin typeface="Verdana" panose="020B0604030504040204" pitchFamily="34" charset="0"/>
                <a:ea typeface="+mn-ea"/>
                <a:cs typeface="+mn-cs"/>
              </a:rPr>
              <a:t>Isi</a:t>
            </a:r>
            <a:r>
              <a:rPr kumimoji="0" lang="it-IT" sz="1100" b="0"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 attraverso la funzionalità di “</a:t>
            </a:r>
            <a:r>
              <a:rPr kumimoji="0" lang="it-IT" sz="1100" b="1"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cambio incaricato</a:t>
            </a:r>
            <a:r>
              <a:rPr kumimoji="0" lang="it-IT" sz="1100" b="0" i="0" u="none" strike="noStrike" kern="1200" cap="none" spc="0" normalizeH="0" baseline="0" noProof="0" dirty="0">
                <a:ln>
                  <a:noFill/>
                </a:ln>
                <a:solidFill>
                  <a:srgbClr val="002060"/>
                </a:solidFill>
                <a:effectLst/>
                <a:uLnTx/>
                <a:uFillTx/>
                <a:latin typeface="Verdana" panose="020B0604030504040204" pitchFamily="34" charset="0"/>
                <a:ea typeface="+mn-ea"/>
                <a:cs typeface="+mn-cs"/>
              </a:rPr>
              <a:t>”.</a:t>
            </a:r>
            <a:endParaRPr kumimoji="0" lang="it-IT" sz="11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CasellaDiTesto 18">
            <a:extLst>
              <a:ext uri="{FF2B5EF4-FFF2-40B4-BE49-F238E27FC236}">
                <a16:creationId xmlns:a16="http://schemas.microsoft.com/office/drawing/2014/main" id="{ED92FD4E-7570-52DF-53FD-521CD3BCB3A8}"/>
              </a:ext>
            </a:extLst>
          </p:cNvPr>
          <p:cNvSpPr txBox="1"/>
          <p:nvPr/>
        </p:nvSpPr>
        <p:spPr>
          <a:xfrm rot="16200000">
            <a:off x="139762" y="2906260"/>
            <a:ext cx="12328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prstClr val="black"/>
                </a:solidFill>
                <a:effectLst/>
                <a:uLnTx/>
                <a:uFillTx/>
                <a:latin typeface="Calibri" panose="020F0502020204030204"/>
                <a:ea typeface="+mn-ea"/>
                <a:cs typeface="+mn-cs"/>
              </a:rPr>
              <a:t>Immagine creata con IA</a:t>
            </a:r>
          </a:p>
        </p:txBody>
      </p:sp>
      <p:pic>
        <p:nvPicPr>
          <p:cNvPr id="10" name="Immagine 9">
            <a:extLst>
              <a:ext uri="{FF2B5EF4-FFF2-40B4-BE49-F238E27FC236}">
                <a16:creationId xmlns:a16="http://schemas.microsoft.com/office/drawing/2014/main" id="{2C79891F-873B-CA1A-9825-BE3791718BB3}"/>
              </a:ext>
            </a:extLst>
          </p:cNvPr>
          <p:cNvPicPr>
            <a:picLocks noChangeAspect="1"/>
          </p:cNvPicPr>
          <p:nvPr/>
        </p:nvPicPr>
        <p:blipFill>
          <a:blip r:embed="rId4"/>
          <a:stretch>
            <a:fillRect/>
          </a:stretch>
        </p:blipFill>
        <p:spPr>
          <a:xfrm>
            <a:off x="2894755" y="5059258"/>
            <a:ext cx="3318583" cy="10626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CasellaDiTesto 6">
            <a:extLst>
              <a:ext uri="{FF2B5EF4-FFF2-40B4-BE49-F238E27FC236}">
                <a16:creationId xmlns:a16="http://schemas.microsoft.com/office/drawing/2014/main" id="{BB981EEB-EF36-CCB9-6CFC-2497DC0E721A}"/>
              </a:ext>
            </a:extLst>
          </p:cNvPr>
          <p:cNvSpPr txBox="1"/>
          <p:nvPr/>
        </p:nvSpPr>
        <p:spPr>
          <a:xfrm>
            <a:off x="6358392" y="5464933"/>
            <a:ext cx="4208008" cy="261610"/>
          </a:xfrm>
          <a:prstGeom prst="rect">
            <a:avLst/>
          </a:prstGeom>
          <a:noFill/>
        </p:spPr>
        <p:txBody>
          <a:bodyPr wrap="square" rtlCol="0">
            <a:spAutoFit/>
          </a:bodyPr>
          <a:lstStyle/>
          <a:p>
            <a:r>
              <a:rPr lang="it-IT" sz="1050" dirty="0">
                <a:highlight>
                  <a:srgbClr val="FFFF00"/>
                </a:highlight>
                <a:latin typeface="Titillium Web" panose="00000500000000000000" pitchFamily="2" charset="0"/>
                <a:hlinkClick r:id="rId5"/>
              </a:rPr>
              <a:t>Pagina web Bando ISI 2023, sezione Documentazione</a:t>
            </a:r>
            <a:endParaRPr lang="it-IT" sz="1050" dirty="0">
              <a:highlight>
                <a:srgbClr val="FFFF00"/>
              </a:highlight>
              <a:latin typeface="Titillium Web" panose="00000500000000000000" pitchFamily="2" charset="0"/>
            </a:endParaRPr>
          </a:p>
        </p:txBody>
      </p:sp>
      <p:pic>
        <p:nvPicPr>
          <p:cNvPr id="11" name="Segnaposto contenuto 11" descr="Immagine che contiene testo, schermata, design, Carattere&#10;&#10;Descrizione generata automaticamente">
            <a:extLst>
              <a:ext uri="{FF2B5EF4-FFF2-40B4-BE49-F238E27FC236}">
                <a16:creationId xmlns:a16="http://schemas.microsoft.com/office/drawing/2014/main" id="{2189E314-F45E-1D35-22AC-E2E4CB223FBC}"/>
              </a:ext>
            </a:extLst>
          </p:cNvPr>
          <p:cNvPicPr/>
          <p:nvPr/>
        </p:nvPicPr>
        <p:blipFill>
          <a:blip r:embed="rId6"/>
          <a:stretch>
            <a:fillRect/>
          </a:stretch>
        </p:blipFill>
        <p:spPr>
          <a:xfrm>
            <a:off x="470877" y="5793902"/>
            <a:ext cx="408340" cy="862691"/>
          </a:xfrm>
          <a:prstGeom prst="rect">
            <a:avLst/>
          </a:prstGeom>
        </p:spPr>
      </p:pic>
    </p:spTree>
    <p:extLst>
      <p:ext uri="{BB962C8B-B14F-4D97-AF65-F5344CB8AC3E}">
        <p14:creationId xmlns:p14="http://schemas.microsoft.com/office/powerpoint/2010/main" val="74620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76D31BB-4988-01CE-55D1-E767E7240F46}"/>
              </a:ext>
            </a:extLst>
          </p:cNvPr>
          <p:cNvPicPr>
            <a:picLocks noChangeAspect="1"/>
          </p:cNvPicPr>
          <p:nvPr/>
        </p:nvPicPr>
        <p:blipFill>
          <a:blip r:embed="rId2"/>
          <a:srcRect t="3072" b="5991"/>
          <a:stretch/>
        </p:blipFill>
        <p:spPr>
          <a:xfrm>
            <a:off x="401851" y="2118512"/>
            <a:ext cx="2983672" cy="21547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Immagine 6">
            <a:extLst>
              <a:ext uri="{FF2B5EF4-FFF2-40B4-BE49-F238E27FC236}">
                <a16:creationId xmlns:a16="http://schemas.microsoft.com/office/drawing/2014/main" id="{8B5C701C-F325-D921-5348-1ADE14E53606}"/>
              </a:ext>
            </a:extLst>
          </p:cNvPr>
          <p:cNvPicPr>
            <a:picLocks noChangeAspect="1"/>
          </p:cNvPicPr>
          <p:nvPr/>
        </p:nvPicPr>
        <p:blipFill>
          <a:blip r:embed="rId3"/>
          <a:srcRect t="3232" b="1549"/>
          <a:stretch/>
        </p:blipFill>
        <p:spPr>
          <a:xfrm>
            <a:off x="4560975" y="60813"/>
            <a:ext cx="2449881" cy="6530110"/>
          </a:xfrm>
          <a:prstGeom prst="rect">
            <a:avLst/>
          </a:prstGeom>
          <a:effectLst>
            <a:outerShdw blurRad="50800" dist="38100" dir="2700000" algn="tl" rotWithShape="0">
              <a:prstClr val="black">
                <a:alpha val="40000"/>
              </a:prstClr>
            </a:outerShdw>
          </a:effectLst>
        </p:spPr>
      </p:pic>
      <p:sp>
        <p:nvSpPr>
          <p:cNvPr id="9" name="Freccia a pentagono 8">
            <a:extLst>
              <a:ext uri="{FF2B5EF4-FFF2-40B4-BE49-F238E27FC236}">
                <a16:creationId xmlns:a16="http://schemas.microsoft.com/office/drawing/2014/main" id="{575A0206-AA4A-5B2A-8E48-9CC3DE3BF44D}"/>
              </a:ext>
            </a:extLst>
          </p:cNvPr>
          <p:cNvSpPr/>
          <p:nvPr/>
        </p:nvSpPr>
        <p:spPr>
          <a:xfrm>
            <a:off x="162963" y="2055137"/>
            <a:ext cx="4345664" cy="2326739"/>
          </a:xfrm>
          <a:prstGeom prst="homePlate">
            <a:avLst>
              <a:gd name="adj" fmla="val 37938"/>
            </a:avLst>
          </a:prstGeom>
          <a:noFill/>
          <a:ln>
            <a:solidFill>
              <a:srgbClr val="F7F8F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9147C872-7DC6-2718-4800-D80502DD3BA1}"/>
              </a:ext>
            </a:extLst>
          </p:cNvPr>
          <p:cNvSpPr txBox="1"/>
          <p:nvPr/>
        </p:nvSpPr>
        <p:spPr>
          <a:xfrm>
            <a:off x="7041667" y="4802153"/>
            <a:ext cx="4965138" cy="553998"/>
          </a:xfrm>
          <a:prstGeom prst="rect">
            <a:avLst/>
          </a:prstGeom>
          <a:noFill/>
        </p:spPr>
        <p:txBody>
          <a:bodyPr wrap="square">
            <a:spAutoFit/>
          </a:bodyPr>
          <a:lstStyle>
            <a:defPPr>
              <a:defRPr lang="it-IT"/>
            </a:defPPr>
            <a:lvl1pPr algn="just">
              <a:defRPr sz="1400">
                <a:solidFill>
                  <a:srgbClr val="002060"/>
                </a:solidFill>
                <a:latin typeface="Verdana" panose="020B0604030504040204" pitchFamily="34" charset="0"/>
                <a:ea typeface="Verdana" panose="020B0604030504040204" pitchFamily="34" charset="0"/>
              </a:defRPr>
            </a:lvl1pPr>
          </a:lstStyle>
          <a:p>
            <a:r>
              <a:rPr lang="it-IT" sz="1000" dirty="0">
                <a:latin typeface="Titillium Web" panose="00000500000000000000" pitchFamily="2" charset="0"/>
              </a:rPr>
              <a:t>modalità di caricamento della documentazione richiesta per il completamento e il perfezionamento delle domande ISI a cura delle imprese, da effettuarsi nei termini prescritti dal Bando.</a:t>
            </a:r>
          </a:p>
        </p:txBody>
      </p:sp>
      <p:sp>
        <p:nvSpPr>
          <p:cNvPr id="11" name="CasellaDiTesto 10">
            <a:extLst>
              <a:ext uri="{FF2B5EF4-FFF2-40B4-BE49-F238E27FC236}">
                <a16:creationId xmlns:a16="http://schemas.microsoft.com/office/drawing/2014/main" id="{50149337-AD25-D479-B2C2-47B3A792EE96}"/>
              </a:ext>
            </a:extLst>
          </p:cNvPr>
          <p:cNvSpPr txBox="1"/>
          <p:nvPr/>
        </p:nvSpPr>
        <p:spPr>
          <a:xfrm>
            <a:off x="7010856" y="521411"/>
            <a:ext cx="4813500" cy="707886"/>
          </a:xfrm>
          <a:prstGeom prst="rect">
            <a:avLst/>
          </a:prstGeom>
          <a:noFill/>
        </p:spPr>
        <p:txBody>
          <a:bodyPr wrap="square">
            <a:spAutoFit/>
          </a:bodyPr>
          <a:lstStyle/>
          <a:p>
            <a:pPr algn="just"/>
            <a:r>
              <a:rPr lang="it-IT" sz="1000" dirty="0">
                <a:solidFill>
                  <a:srgbClr val="002060"/>
                </a:solidFill>
                <a:latin typeface="Titillium Web" panose="00000500000000000000" pitchFamily="2" charset="0"/>
                <a:ea typeface="Verdana" panose="020B0604030504040204" pitchFamily="34" charset="0"/>
              </a:rPr>
              <a:t>illustra gli adempimenti a carico dell’Utente per poter compilare e registrare la propria domanda ISI 2023: dall'inserimento dei dati aziendali e del legale rappresentante, alla selezione dell’asse di finanziamento, fino alla descrizione del progetto con i relativi costi e importo richiesto,…</a:t>
            </a:r>
          </a:p>
        </p:txBody>
      </p:sp>
      <p:sp>
        <p:nvSpPr>
          <p:cNvPr id="12" name="CasellaDiTesto 11">
            <a:extLst>
              <a:ext uri="{FF2B5EF4-FFF2-40B4-BE49-F238E27FC236}">
                <a16:creationId xmlns:a16="http://schemas.microsoft.com/office/drawing/2014/main" id="{71C474CD-6063-5169-F779-6BA157C36D9E}"/>
              </a:ext>
            </a:extLst>
          </p:cNvPr>
          <p:cNvSpPr txBox="1"/>
          <p:nvPr/>
        </p:nvSpPr>
        <p:spPr>
          <a:xfrm>
            <a:off x="7010856" y="1600875"/>
            <a:ext cx="4897811" cy="400110"/>
          </a:xfrm>
          <a:prstGeom prst="rect">
            <a:avLst/>
          </a:prstGeom>
          <a:noFill/>
        </p:spPr>
        <p:txBody>
          <a:bodyPr wrap="square">
            <a:spAutoFit/>
          </a:bodyPr>
          <a:lstStyle/>
          <a:p>
            <a:pPr algn="just"/>
            <a:r>
              <a:rPr lang="it-IT" sz="1000" dirty="0">
                <a:solidFill>
                  <a:srgbClr val="002060"/>
                </a:solidFill>
                <a:latin typeface="Titillium Web" panose="00000500000000000000" pitchFamily="2" charset="0"/>
                <a:ea typeface="Verdana" panose="020B0604030504040204" pitchFamily="34" charset="0"/>
              </a:rPr>
              <a:t>descrive i passaggi necessari per poter ottenere il «codice identificativo» (c.d. token) della propria domanda utile per la partecipazione al Click day.</a:t>
            </a:r>
          </a:p>
        </p:txBody>
      </p:sp>
      <p:sp>
        <p:nvSpPr>
          <p:cNvPr id="13" name="CasellaDiTesto 12">
            <a:extLst>
              <a:ext uri="{FF2B5EF4-FFF2-40B4-BE49-F238E27FC236}">
                <a16:creationId xmlns:a16="http://schemas.microsoft.com/office/drawing/2014/main" id="{C2EC5F4B-81F0-6702-C989-2DF0F2F145E1}"/>
              </a:ext>
            </a:extLst>
          </p:cNvPr>
          <p:cNvSpPr txBox="1"/>
          <p:nvPr/>
        </p:nvSpPr>
        <p:spPr>
          <a:xfrm>
            <a:off x="7039438" y="2691456"/>
            <a:ext cx="4969597" cy="553998"/>
          </a:xfrm>
          <a:prstGeom prst="rect">
            <a:avLst/>
          </a:prstGeom>
          <a:noFill/>
        </p:spPr>
        <p:txBody>
          <a:bodyPr wrap="square">
            <a:spAutoFit/>
          </a:bodyPr>
          <a:lstStyle/>
          <a:p>
            <a:pPr algn="just"/>
            <a:r>
              <a:rPr lang="it-IT" sz="1000" dirty="0">
                <a:solidFill>
                  <a:srgbClr val="002060"/>
                </a:solidFill>
                <a:latin typeface="Titillium Web" panose="00000500000000000000" pitchFamily="2" charset="0"/>
                <a:ea typeface="Verdana" panose="020B0604030504040204" pitchFamily="34" charset="0"/>
              </a:rPr>
              <a:t>illustra le operazioni da seguire per registrarsi al portale istituzionale con i ruoli di Amministratore e Partecipante, passaggio fondamentale per l’invio della domanda tramite lo «sportello informatico» (c.d. Click Day).</a:t>
            </a:r>
          </a:p>
        </p:txBody>
      </p:sp>
      <p:sp>
        <p:nvSpPr>
          <p:cNvPr id="14" name="CasellaDiTesto 13">
            <a:extLst>
              <a:ext uri="{FF2B5EF4-FFF2-40B4-BE49-F238E27FC236}">
                <a16:creationId xmlns:a16="http://schemas.microsoft.com/office/drawing/2014/main" id="{4BC7D705-0EEF-F182-F745-0572454D1F4F}"/>
              </a:ext>
            </a:extLst>
          </p:cNvPr>
          <p:cNvSpPr txBox="1"/>
          <p:nvPr/>
        </p:nvSpPr>
        <p:spPr>
          <a:xfrm>
            <a:off x="7063204" y="3882226"/>
            <a:ext cx="4965138" cy="400110"/>
          </a:xfrm>
          <a:prstGeom prst="rect">
            <a:avLst/>
          </a:prstGeom>
          <a:noFill/>
        </p:spPr>
        <p:txBody>
          <a:bodyPr wrap="square">
            <a:spAutoFit/>
          </a:bodyPr>
          <a:lstStyle/>
          <a:p>
            <a:pPr algn="just"/>
            <a:r>
              <a:rPr lang="it-IT" sz="1000" dirty="0">
                <a:solidFill>
                  <a:srgbClr val="002060"/>
                </a:solidFill>
                <a:latin typeface="Titillium Web" panose="00000500000000000000" pitchFamily="2" charset="0"/>
                <a:ea typeface="Verdana" panose="020B0604030504040204" pitchFamily="34" charset="0"/>
              </a:rPr>
              <a:t>sintesi delle «Regole tecniche per l'invio del codice domanda tramite sportello informatico», con un richiamo agli obblighi cui l’Utenza deve attenersi.</a:t>
            </a:r>
          </a:p>
        </p:txBody>
      </p:sp>
      <p:sp>
        <p:nvSpPr>
          <p:cNvPr id="15" name="CasellaDiTesto 14">
            <a:extLst>
              <a:ext uri="{FF2B5EF4-FFF2-40B4-BE49-F238E27FC236}">
                <a16:creationId xmlns:a16="http://schemas.microsoft.com/office/drawing/2014/main" id="{91788764-44B0-EC39-ABA3-D5B4CA3133FD}"/>
              </a:ext>
            </a:extLst>
          </p:cNvPr>
          <p:cNvSpPr txBox="1"/>
          <p:nvPr/>
        </p:nvSpPr>
        <p:spPr>
          <a:xfrm>
            <a:off x="7010856" y="5869812"/>
            <a:ext cx="4975025" cy="553998"/>
          </a:xfrm>
          <a:prstGeom prst="rect">
            <a:avLst/>
          </a:prstGeom>
          <a:noFill/>
        </p:spPr>
        <p:txBody>
          <a:bodyPr wrap="square">
            <a:spAutoFit/>
          </a:bodyPr>
          <a:lstStyle/>
          <a:p>
            <a:pPr algn="just"/>
            <a:r>
              <a:rPr lang="it-IT" sz="1000" dirty="0">
                <a:solidFill>
                  <a:srgbClr val="002060"/>
                </a:solidFill>
                <a:latin typeface="Titillium Web" panose="00000500000000000000" pitchFamily="2" charset="0"/>
                <a:ea typeface="Verdana" panose="020B0604030504040204" pitchFamily="34" charset="0"/>
              </a:rPr>
              <a:t>richiama le fasi successive all'upload della documentazione a conferma e completamento della domanda online effettuato dalle imprese per poter accedere all’istruttoria tecnico-amministrativa svolta dalle Sedi competenti.</a:t>
            </a:r>
          </a:p>
        </p:txBody>
      </p:sp>
      <p:sp>
        <p:nvSpPr>
          <p:cNvPr id="23" name="CasellaDiTesto 22">
            <a:extLst>
              <a:ext uri="{FF2B5EF4-FFF2-40B4-BE49-F238E27FC236}">
                <a16:creationId xmlns:a16="http://schemas.microsoft.com/office/drawing/2014/main" id="{BA26E424-2F93-870A-A552-7A12041676F1}"/>
              </a:ext>
            </a:extLst>
          </p:cNvPr>
          <p:cNvSpPr txBox="1"/>
          <p:nvPr/>
        </p:nvSpPr>
        <p:spPr>
          <a:xfrm>
            <a:off x="7039438" y="340090"/>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4"/>
              </a:rPr>
              <a:t>Fase 1</a:t>
            </a:r>
            <a:endParaRPr lang="it-IT" sz="1050" dirty="0">
              <a:solidFill>
                <a:srgbClr val="002060"/>
              </a:solidFill>
              <a:latin typeface="Titillium Web" panose="00000500000000000000" pitchFamily="2" charset="0"/>
              <a:ea typeface="Verdana" panose="020B0604030504040204" pitchFamily="34" charset="0"/>
            </a:endParaRPr>
          </a:p>
        </p:txBody>
      </p:sp>
      <p:sp>
        <p:nvSpPr>
          <p:cNvPr id="24" name="CasellaDiTesto 23">
            <a:extLst>
              <a:ext uri="{FF2B5EF4-FFF2-40B4-BE49-F238E27FC236}">
                <a16:creationId xmlns:a16="http://schemas.microsoft.com/office/drawing/2014/main" id="{A3191756-1422-94D5-1BA2-8A4140365BA8}"/>
              </a:ext>
            </a:extLst>
          </p:cNvPr>
          <p:cNvSpPr txBox="1"/>
          <p:nvPr/>
        </p:nvSpPr>
        <p:spPr>
          <a:xfrm>
            <a:off x="7063204" y="1377957"/>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5"/>
              </a:rPr>
              <a:t>Fase 2</a:t>
            </a:r>
            <a:endParaRPr lang="it-IT" sz="1050" dirty="0">
              <a:solidFill>
                <a:srgbClr val="002060"/>
              </a:solidFill>
              <a:latin typeface="Titillium Web" panose="00000500000000000000" pitchFamily="2" charset="0"/>
              <a:ea typeface="Verdana" panose="020B0604030504040204" pitchFamily="34" charset="0"/>
            </a:endParaRPr>
          </a:p>
        </p:txBody>
      </p:sp>
      <p:sp>
        <p:nvSpPr>
          <p:cNvPr id="25" name="CasellaDiTesto 24">
            <a:extLst>
              <a:ext uri="{FF2B5EF4-FFF2-40B4-BE49-F238E27FC236}">
                <a16:creationId xmlns:a16="http://schemas.microsoft.com/office/drawing/2014/main" id="{032DFA88-771A-9C2A-639B-D96AB11A1FAF}"/>
              </a:ext>
            </a:extLst>
          </p:cNvPr>
          <p:cNvSpPr txBox="1"/>
          <p:nvPr/>
        </p:nvSpPr>
        <p:spPr>
          <a:xfrm>
            <a:off x="7063204" y="2445616"/>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6"/>
              </a:rPr>
              <a:t>Fase 3</a:t>
            </a:r>
            <a:endParaRPr lang="it-IT" sz="1050" dirty="0">
              <a:solidFill>
                <a:srgbClr val="002060"/>
              </a:solidFill>
              <a:latin typeface="Titillium Web" panose="00000500000000000000" pitchFamily="2" charset="0"/>
              <a:ea typeface="Verdana" panose="020B0604030504040204" pitchFamily="34" charset="0"/>
            </a:endParaRPr>
          </a:p>
        </p:txBody>
      </p:sp>
      <p:sp>
        <p:nvSpPr>
          <p:cNvPr id="26" name="CasellaDiTesto 25">
            <a:extLst>
              <a:ext uri="{FF2B5EF4-FFF2-40B4-BE49-F238E27FC236}">
                <a16:creationId xmlns:a16="http://schemas.microsoft.com/office/drawing/2014/main" id="{33751A2D-9924-3900-6910-222B9B37E61B}"/>
              </a:ext>
            </a:extLst>
          </p:cNvPr>
          <p:cNvSpPr txBox="1"/>
          <p:nvPr/>
        </p:nvSpPr>
        <p:spPr>
          <a:xfrm>
            <a:off x="7064706" y="3651394"/>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7"/>
              </a:rPr>
              <a:t>Fase 4</a:t>
            </a:r>
            <a:endParaRPr lang="it-IT" sz="1050" dirty="0">
              <a:solidFill>
                <a:srgbClr val="002060"/>
              </a:solidFill>
              <a:latin typeface="Titillium Web" panose="00000500000000000000" pitchFamily="2" charset="0"/>
              <a:ea typeface="Verdana" panose="020B0604030504040204" pitchFamily="34" charset="0"/>
            </a:endParaRPr>
          </a:p>
        </p:txBody>
      </p:sp>
      <p:sp>
        <p:nvSpPr>
          <p:cNvPr id="27" name="CasellaDiTesto 26">
            <a:extLst>
              <a:ext uri="{FF2B5EF4-FFF2-40B4-BE49-F238E27FC236}">
                <a16:creationId xmlns:a16="http://schemas.microsoft.com/office/drawing/2014/main" id="{46A55E8B-603B-0BBF-D533-B2835A865F03}"/>
              </a:ext>
            </a:extLst>
          </p:cNvPr>
          <p:cNvSpPr txBox="1"/>
          <p:nvPr/>
        </p:nvSpPr>
        <p:spPr>
          <a:xfrm>
            <a:off x="7063204" y="4546515"/>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8"/>
              </a:rPr>
              <a:t>Fase 5</a:t>
            </a:r>
            <a:endParaRPr lang="it-IT" sz="1050" dirty="0">
              <a:solidFill>
                <a:srgbClr val="002060"/>
              </a:solidFill>
              <a:latin typeface="Titillium Web" panose="00000500000000000000" pitchFamily="2" charset="0"/>
              <a:ea typeface="Verdana" panose="020B0604030504040204" pitchFamily="34" charset="0"/>
            </a:endParaRPr>
          </a:p>
        </p:txBody>
      </p:sp>
      <p:sp>
        <p:nvSpPr>
          <p:cNvPr id="28" name="CasellaDiTesto 27">
            <a:extLst>
              <a:ext uri="{FF2B5EF4-FFF2-40B4-BE49-F238E27FC236}">
                <a16:creationId xmlns:a16="http://schemas.microsoft.com/office/drawing/2014/main" id="{9500AB27-3656-1F31-CA9B-E6085CA2B9DE}"/>
              </a:ext>
            </a:extLst>
          </p:cNvPr>
          <p:cNvSpPr txBox="1"/>
          <p:nvPr/>
        </p:nvSpPr>
        <p:spPr>
          <a:xfrm>
            <a:off x="7063204" y="5581858"/>
            <a:ext cx="651850" cy="253916"/>
          </a:xfrm>
          <a:prstGeom prst="rect">
            <a:avLst/>
          </a:prstGeom>
          <a:noFill/>
        </p:spPr>
        <p:txBody>
          <a:bodyPr wrap="square" rtlCol="0">
            <a:spAutoFit/>
          </a:bodyPr>
          <a:lstStyle/>
          <a:p>
            <a:r>
              <a:rPr lang="it-IT" sz="1050" dirty="0">
                <a:solidFill>
                  <a:srgbClr val="002060"/>
                </a:solidFill>
                <a:latin typeface="Titillium Web" panose="00000500000000000000" pitchFamily="2" charset="0"/>
                <a:ea typeface="Verdana" panose="020B0604030504040204" pitchFamily="34" charset="0"/>
                <a:hlinkClick r:id="rId9"/>
              </a:rPr>
              <a:t>Fase 6</a:t>
            </a:r>
            <a:endParaRPr lang="it-IT" sz="1050" dirty="0">
              <a:solidFill>
                <a:srgbClr val="002060"/>
              </a:solidFill>
              <a:latin typeface="Titillium Web" panose="00000500000000000000" pitchFamily="2" charset="0"/>
              <a:ea typeface="Verdana" panose="020B0604030504040204" pitchFamily="34" charset="0"/>
            </a:endParaRPr>
          </a:p>
        </p:txBody>
      </p:sp>
      <p:sp>
        <p:nvSpPr>
          <p:cNvPr id="29" name="CasellaDiTesto 28">
            <a:extLst>
              <a:ext uri="{FF2B5EF4-FFF2-40B4-BE49-F238E27FC236}">
                <a16:creationId xmlns:a16="http://schemas.microsoft.com/office/drawing/2014/main" id="{9F6BA7BA-8205-5E29-10B7-92C213321C7A}"/>
              </a:ext>
            </a:extLst>
          </p:cNvPr>
          <p:cNvSpPr txBox="1"/>
          <p:nvPr/>
        </p:nvSpPr>
        <p:spPr>
          <a:xfrm>
            <a:off x="162963" y="224673"/>
            <a:ext cx="2817091" cy="461665"/>
          </a:xfrm>
          <a:prstGeom prst="rect">
            <a:avLst/>
          </a:prstGeom>
          <a:noFill/>
        </p:spPr>
        <p:txBody>
          <a:bodyPr wrap="square" rtlCol="0">
            <a:spAutoFit/>
          </a:bodyPr>
          <a:lstStyle/>
          <a:p>
            <a:r>
              <a:rPr lang="it-IT" sz="2400" b="1" dirty="0">
                <a:solidFill>
                  <a:srgbClr val="002060"/>
                </a:solidFill>
                <a:latin typeface="Titillium Web" panose="00000500000000000000" pitchFamily="2" charset="0"/>
              </a:rPr>
              <a:t>VIDEOTUTORIAL</a:t>
            </a:r>
          </a:p>
        </p:txBody>
      </p:sp>
      <p:pic>
        <p:nvPicPr>
          <p:cNvPr id="30" name="Immagine 29">
            <a:extLst>
              <a:ext uri="{FF2B5EF4-FFF2-40B4-BE49-F238E27FC236}">
                <a16:creationId xmlns:a16="http://schemas.microsoft.com/office/drawing/2014/main" id="{89F9070C-8482-572E-CD98-D7B4E1FB6BA1}"/>
              </a:ext>
            </a:extLst>
          </p:cNvPr>
          <p:cNvPicPr>
            <a:picLocks noChangeAspect="1"/>
          </p:cNvPicPr>
          <p:nvPr/>
        </p:nvPicPr>
        <p:blipFill>
          <a:blip r:embed="rId10"/>
          <a:stretch>
            <a:fillRect/>
          </a:stretch>
        </p:blipFill>
        <p:spPr>
          <a:xfrm rot="21089085">
            <a:off x="555586" y="5007290"/>
            <a:ext cx="3820113" cy="861442"/>
          </a:xfrm>
          <a:prstGeom prst="rect">
            <a:avLst/>
          </a:prstGeom>
        </p:spPr>
      </p:pic>
      <p:sp>
        <p:nvSpPr>
          <p:cNvPr id="2" name="CasellaDiTesto 1">
            <a:extLst>
              <a:ext uri="{FF2B5EF4-FFF2-40B4-BE49-F238E27FC236}">
                <a16:creationId xmlns:a16="http://schemas.microsoft.com/office/drawing/2014/main" id="{FDA27466-BB0B-9804-9352-9C7B5A8B0159}"/>
              </a:ext>
            </a:extLst>
          </p:cNvPr>
          <p:cNvSpPr txBox="1"/>
          <p:nvPr/>
        </p:nvSpPr>
        <p:spPr>
          <a:xfrm>
            <a:off x="6973063" y="86997"/>
            <a:ext cx="3237427" cy="276999"/>
          </a:xfrm>
          <a:prstGeom prst="rect">
            <a:avLst/>
          </a:prstGeom>
          <a:noFill/>
        </p:spPr>
        <p:txBody>
          <a:bodyPr wrap="square" rtlCol="0">
            <a:spAutoFit/>
          </a:bodyPr>
          <a:lstStyle/>
          <a:p>
            <a:r>
              <a:rPr lang="it-IT" sz="1200" i="1" dirty="0">
                <a:latin typeface="Titillium Web" panose="00000500000000000000" pitchFamily="2" charset="0"/>
              </a:rPr>
              <a:t>Link a </a:t>
            </a:r>
            <a:r>
              <a:rPr lang="it-IT" sz="1200" i="1" dirty="0" err="1">
                <a:latin typeface="Titillium Web" panose="00000500000000000000" pitchFamily="2" charset="0"/>
              </a:rPr>
              <a:t>videotutorial</a:t>
            </a:r>
            <a:endParaRPr lang="it-IT" sz="1200" i="1" dirty="0">
              <a:latin typeface="Titillium Web" panose="00000500000000000000" pitchFamily="2" charset="0"/>
            </a:endParaRPr>
          </a:p>
        </p:txBody>
      </p:sp>
      <p:grpSp>
        <p:nvGrpSpPr>
          <p:cNvPr id="4" name="Gruppo 3">
            <a:extLst>
              <a:ext uri="{FF2B5EF4-FFF2-40B4-BE49-F238E27FC236}">
                <a16:creationId xmlns:a16="http://schemas.microsoft.com/office/drawing/2014/main" id="{31B590BC-A89A-FF73-71FC-B021C8DB4F4A}"/>
              </a:ext>
            </a:extLst>
          </p:cNvPr>
          <p:cNvGrpSpPr/>
          <p:nvPr/>
        </p:nvGrpSpPr>
        <p:grpSpPr>
          <a:xfrm>
            <a:off x="0" y="5847251"/>
            <a:ext cx="12192000" cy="1010749"/>
            <a:chOff x="1131816" y="4999408"/>
            <a:chExt cx="12192000" cy="1010749"/>
          </a:xfrm>
        </p:grpSpPr>
        <p:pic>
          <p:nvPicPr>
            <p:cNvPr id="6" name="Segnaposto contenuto 11" descr="Immagine che contiene testo, schermata, design, Carattere&#10;&#10;Descrizione generata automaticamente">
              <a:extLst>
                <a:ext uri="{FF2B5EF4-FFF2-40B4-BE49-F238E27FC236}">
                  <a16:creationId xmlns:a16="http://schemas.microsoft.com/office/drawing/2014/main" id="{CF1205C5-AE7B-FDFD-311D-1723FEFC4FCF}"/>
                </a:ext>
              </a:extLst>
            </p:cNvPr>
            <p:cNvPicPr/>
            <p:nvPr/>
          </p:nvPicPr>
          <p:blipFill>
            <a:blip r:embed="rId11"/>
            <a:stretch>
              <a:fillRect/>
            </a:stretch>
          </p:blipFill>
          <p:spPr>
            <a:xfrm>
              <a:off x="1373873" y="4999408"/>
              <a:ext cx="408340" cy="862691"/>
            </a:xfrm>
            <a:prstGeom prst="rect">
              <a:avLst/>
            </a:prstGeom>
            <a:ln>
              <a:noFill/>
            </a:ln>
          </p:spPr>
        </p:pic>
        <p:sp>
          <p:nvSpPr>
            <p:cNvPr id="8" name="Rettangolo 7">
              <a:extLst>
                <a:ext uri="{FF2B5EF4-FFF2-40B4-BE49-F238E27FC236}">
                  <a16:creationId xmlns:a16="http://schemas.microsoft.com/office/drawing/2014/main" id="{FBA3615F-0246-213E-C62C-86D52B32B6F4}"/>
                </a:ext>
              </a:extLst>
            </p:cNvPr>
            <p:cNvSpPr/>
            <p:nvPr/>
          </p:nvSpPr>
          <p:spPr>
            <a:xfrm>
              <a:off x="1131816" y="5862099"/>
              <a:ext cx="12192000" cy="148058"/>
            </a:xfrm>
            <a:prstGeom prst="rect">
              <a:avLst/>
            </a:prstGeom>
            <a:solidFill>
              <a:srgbClr val="284E8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775300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metto: rettangolo con angoli arrotondati 4">
            <a:extLst>
              <a:ext uri="{FF2B5EF4-FFF2-40B4-BE49-F238E27FC236}">
                <a16:creationId xmlns:a16="http://schemas.microsoft.com/office/drawing/2014/main" id="{D2E4527F-44AC-A815-EC0F-975BFF933EB8}"/>
              </a:ext>
            </a:extLst>
          </p:cNvPr>
          <p:cNvSpPr/>
          <p:nvPr/>
        </p:nvSpPr>
        <p:spPr>
          <a:xfrm>
            <a:off x="6822709" y="949804"/>
            <a:ext cx="2435563" cy="1157173"/>
          </a:xfrm>
          <a:prstGeom prst="wedgeRoundRectCallout">
            <a:avLst>
              <a:gd name="adj1" fmla="val -64463"/>
              <a:gd name="adj2" fmla="val 1685"/>
              <a:gd name="adj3" fmla="val 16667"/>
            </a:avLst>
          </a:prstGeom>
          <a:solidFill>
            <a:schemeClr val="bg1">
              <a:lumMod val="95000"/>
            </a:schemeClr>
          </a:solidFill>
          <a:ln>
            <a:solidFill>
              <a:srgbClr val="00206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8285D92E-44B8-CFF7-888C-766F2FA43B62}"/>
              </a:ext>
            </a:extLst>
          </p:cNvPr>
          <p:cNvSpPr txBox="1"/>
          <p:nvPr/>
        </p:nvSpPr>
        <p:spPr>
          <a:xfrm>
            <a:off x="106522" y="84892"/>
            <a:ext cx="3603879" cy="369332"/>
          </a:xfrm>
          <a:prstGeom prst="rect">
            <a:avLst/>
          </a:prstGeom>
          <a:noFill/>
          <a:ln>
            <a:noFill/>
          </a:ln>
        </p:spPr>
        <p:txBody>
          <a:bodyPr wrap="square" rtlCol="0">
            <a:spAutoFit/>
          </a:bodyPr>
          <a:lstStyle/>
          <a:p>
            <a:r>
              <a:rPr lang="it-IT" b="1" dirty="0">
                <a:solidFill>
                  <a:srgbClr val="002060"/>
                </a:solidFill>
                <a:latin typeface="Titillium Web" panose="00000500000000000000" pitchFamily="2" charset="0"/>
                <a:ea typeface="Verdana" panose="020B0604030504040204" pitchFamily="34" charset="0"/>
              </a:rPr>
              <a:t>VIDEO TUTORIAL</a:t>
            </a:r>
          </a:p>
        </p:txBody>
      </p:sp>
      <p:pic>
        <p:nvPicPr>
          <p:cNvPr id="21" name="Immagine 20">
            <a:extLst>
              <a:ext uri="{FF2B5EF4-FFF2-40B4-BE49-F238E27FC236}">
                <a16:creationId xmlns:a16="http://schemas.microsoft.com/office/drawing/2014/main" id="{396C0D2F-384D-90A0-6D63-46ED0D537217}"/>
              </a:ext>
            </a:extLst>
          </p:cNvPr>
          <p:cNvPicPr>
            <a:picLocks noChangeAspect="1"/>
          </p:cNvPicPr>
          <p:nvPr/>
        </p:nvPicPr>
        <p:blipFill>
          <a:blip r:embed="rId2"/>
          <a:stretch>
            <a:fillRect/>
          </a:stretch>
        </p:blipFill>
        <p:spPr>
          <a:xfrm>
            <a:off x="3630439" y="374393"/>
            <a:ext cx="1350162" cy="947974"/>
          </a:xfrm>
          <a:prstGeom prst="rect">
            <a:avLst/>
          </a:prstGeom>
        </p:spPr>
      </p:pic>
      <p:pic>
        <p:nvPicPr>
          <p:cNvPr id="23" name="Immagine 22">
            <a:extLst>
              <a:ext uri="{FF2B5EF4-FFF2-40B4-BE49-F238E27FC236}">
                <a16:creationId xmlns:a16="http://schemas.microsoft.com/office/drawing/2014/main" id="{70B95256-63B2-DB67-BB9B-AB589D0DC1F3}"/>
              </a:ext>
            </a:extLst>
          </p:cNvPr>
          <p:cNvPicPr>
            <a:picLocks noChangeAspect="1"/>
          </p:cNvPicPr>
          <p:nvPr/>
        </p:nvPicPr>
        <p:blipFill>
          <a:blip r:embed="rId3"/>
          <a:stretch>
            <a:fillRect/>
          </a:stretch>
        </p:blipFill>
        <p:spPr>
          <a:xfrm>
            <a:off x="3630439" y="1423422"/>
            <a:ext cx="1350162" cy="947974"/>
          </a:xfrm>
          <a:prstGeom prst="rect">
            <a:avLst/>
          </a:prstGeom>
          <a:solidFill>
            <a:schemeClr val="accent2">
              <a:lumMod val="20000"/>
              <a:lumOff val="80000"/>
            </a:schemeClr>
          </a:solidFill>
        </p:spPr>
      </p:pic>
      <p:pic>
        <p:nvPicPr>
          <p:cNvPr id="25" name="Immagine 24">
            <a:extLst>
              <a:ext uri="{FF2B5EF4-FFF2-40B4-BE49-F238E27FC236}">
                <a16:creationId xmlns:a16="http://schemas.microsoft.com/office/drawing/2014/main" id="{2A21154C-5F84-AA7D-4D83-0F65B5DAC1B2}"/>
              </a:ext>
            </a:extLst>
          </p:cNvPr>
          <p:cNvPicPr>
            <a:picLocks noChangeAspect="1"/>
          </p:cNvPicPr>
          <p:nvPr/>
        </p:nvPicPr>
        <p:blipFill>
          <a:blip r:embed="rId4"/>
          <a:stretch>
            <a:fillRect/>
          </a:stretch>
        </p:blipFill>
        <p:spPr>
          <a:xfrm>
            <a:off x="3630001" y="2487435"/>
            <a:ext cx="1354604" cy="1211251"/>
          </a:xfrm>
          <a:prstGeom prst="rect">
            <a:avLst/>
          </a:prstGeom>
        </p:spPr>
      </p:pic>
      <p:pic>
        <p:nvPicPr>
          <p:cNvPr id="29" name="Immagine 28">
            <a:extLst>
              <a:ext uri="{FF2B5EF4-FFF2-40B4-BE49-F238E27FC236}">
                <a16:creationId xmlns:a16="http://schemas.microsoft.com/office/drawing/2014/main" id="{2169A1F6-D2A5-CA89-F403-5D6CA07B80DB}"/>
              </a:ext>
            </a:extLst>
          </p:cNvPr>
          <p:cNvPicPr>
            <a:picLocks noChangeAspect="1"/>
          </p:cNvPicPr>
          <p:nvPr/>
        </p:nvPicPr>
        <p:blipFill>
          <a:blip r:embed="rId5"/>
          <a:stretch>
            <a:fillRect/>
          </a:stretch>
        </p:blipFill>
        <p:spPr>
          <a:xfrm>
            <a:off x="3637281" y="3794773"/>
            <a:ext cx="1331023" cy="1035516"/>
          </a:xfrm>
          <a:prstGeom prst="rect">
            <a:avLst/>
          </a:prstGeom>
        </p:spPr>
      </p:pic>
      <p:pic>
        <p:nvPicPr>
          <p:cNvPr id="31" name="Immagine 30">
            <a:extLst>
              <a:ext uri="{FF2B5EF4-FFF2-40B4-BE49-F238E27FC236}">
                <a16:creationId xmlns:a16="http://schemas.microsoft.com/office/drawing/2014/main" id="{AC84CFE8-6F60-4395-C04E-5A5C452D49BA}"/>
              </a:ext>
            </a:extLst>
          </p:cNvPr>
          <p:cNvPicPr>
            <a:picLocks noChangeAspect="1"/>
          </p:cNvPicPr>
          <p:nvPr/>
        </p:nvPicPr>
        <p:blipFill>
          <a:blip r:embed="rId6"/>
          <a:stretch>
            <a:fillRect/>
          </a:stretch>
        </p:blipFill>
        <p:spPr>
          <a:xfrm>
            <a:off x="3630001" y="4882816"/>
            <a:ext cx="1354604" cy="1013416"/>
          </a:xfrm>
          <a:prstGeom prst="rect">
            <a:avLst/>
          </a:prstGeom>
        </p:spPr>
      </p:pic>
      <p:grpSp>
        <p:nvGrpSpPr>
          <p:cNvPr id="2" name="Gruppo 1">
            <a:extLst>
              <a:ext uri="{FF2B5EF4-FFF2-40B4-BE49-F238E27FC236}">
                <a16:creationId xmlns:a16="http://schemas.microsoft.com/office/drawing/2014/main" id="{F84CBA5F-4A69-B2CF-35C8-218826E84BD5}"/>
              </a:ext>
            </a:extLst>
          </p:cNvPr>
          <p:cNvGrpSpPr/>
          <p:nvPr/>
        </p:nvGrpSpPr>
        <p:grpSpPr>
          <a:xfrm>
            <a:off x="106522" y="586055"/>
            <a:ext cx="2451861" cy="5890535"/>
            <a:chOff x="162871" y="505733"/>
            <a:chExt cx="2442362" cy="6229089"/>
          </a:xfrm>
        </p:grpSpPr>
        <p:pic>
          <p:nvPicPr>
            <p:cNvPr id="3" name="Immagine 2">
              <a:extLst>
                <a:ext uri="{FF2B5EF4-FFF2-40B4-BE49-F238E27FC236}">
                  <a16:creationId xmlns:a16="http://schemas.microsoft.com/office/drawing/2014/main" id="{D4D006B0-A444-4B42-3C47-069101442DBC}"/>
                </a:ext>
              </a:extLst>
            </p:cNvPr>
            <p:cNvPicPr>
              <a:picLocks noChangeAspect="1"/>
            </p:cNvPicPr>
            <p:nvPr/>
          </p:nvPicPr>
          <p:blipFill rotWithShape="1">
            <a:blip r:embed="rId7"/>
            <a:srcRect t="20858"/>
            <a:stretch/>
          </p:blipFill>
          <p:spPr>
            <a:xfrm>
              <a:off x="162871" y="1502229"/>
              <a:ext cx="2442362" cy="5232593"/>
            </a:xfrm>
            <a:prstGeom prst="rect">
              <a:avLst/>
            </a:prstGeom>
          </p:spPr>
        </p:pic>
        <p:pic>
          <p:nvPicPr>
            <p:cNvPr id="6" name="Immagine 5">
              <a:extLst>
                <a:ext uri="{FF2B5EF4-FFF2-40B4-BE49-F238E27FC236}">
                  <a16:creationId xmlns:a16="http://schemas.microsoft.com/office/drawing/2014/main" id="{7C0439BD-4CF9-224D-825C-395D1F5A242E}"/>
                </a:ext>
              </a:extLst>
            </p:cNvPr>
            <p:cNvPicPr>
              <a:picLocks noChangeAspect="1"/>
            </p:cNvPicPr>
            <p:nvPr/>
          </p:nvPicPr>
          <p:blipFill rotWithShape="1">
            <a:blip r:embed="rId7"/>
            <a:srcRect b="84928"/>
            <a:stretch/>
          </p:blipFill>
          <p:spPr>
            <a:xfrm>
              <a:off x="162871" y="505733"/>
              <a:ext cx="2442362" cy="996496"/>
            </a:xfrm>
            <a:prstGeom prst="rect">
              <a:avLst/>
            </a:prstGeom>
          </p:spPr>
        </p:pic>
      </p:grpSp>
      <p:sp>
        <p:nvSpPr>
          <p:cNvPr id="4" name="CasellaDiTesto 3">
            <a:extLst>
              <a:ext uri="{FF2B5EF4-FFF2-40B4-BE49-F238E27FC236}">
                <a16:creationId xmlns:a16="http://schemas.microsoft.com/office/drawing/2014/main" id="{2DDD13C1-625E-AB26-99A2-00C5F7FF4401}"/>
              </a:ext>
            </a:extLst>
          </p:cNvPr>
          <p:cNvSpPr txBox="1"/>
          <p:nvPr/>
        </p:nvSpPr>
        <p:spPr>
          <a:xfrm>
            <a:off x="6228591" y="141188"/>
            <a:ext cx="3150605" cy="369332"/>
          </a:xfrm>
          <a:prstGeom prst="rect">
            <a:avLst/>
          </a:prstGeom>
          <a:noFill/>
          <a:ln>
            <a:noFill/>
          </a:ln>
        </p:spPr>
        <p:txBody>
          <a:bodyPr wrap="square" rtlCol="0">
            <a:spAutoFit/>
          </a:bodyPr>
          <a:lstStyle/>
          <a:p>
            <a:r>
              <a:rPr lang="it-IT" b="1" dirty="0">
                <a:solidFill>
                  <a:srgbClr val="002060"/>
                </a:solidFill>
                <a:latin typeface="Titillium Web" panose="00000500000000000000" pitchFamily="2" charset="0"/>
                <a:ea typeface="Verdana" panose="020B0604030504040204" pitchFamily="34" charset="0"/>
              </a:rPr>
              <a:t>ASSISTENTE VIRTUALE</a:t>
            </a:r>
          </a:p>
        </p:txBody>
      </p:sp>
      <p:grpSp>
        <p:nvGrpSpPr>
          <p:cNvPr id="7" name="Gruppo 6">
            <a:extLst>
              <a:ext uri="{FF2B5EF4-FFF2-40B4-BE49-F238E27FC236}">
                <a16:creationId xmlns:a16="http://schemas.microsoft.com/office/drawing/2014/main" id="{1E3E8546-F3B3-55FF-B152-FC0179E4CAD6}"/>
              </a:ext>
            </a:extLst>
          </p:cNvPr>
          <p:cNvGrpSpPr/>
          <p:nvPr/>
        </p:nvGrpSpPr>
        <p:grpSpPr>
          <a:xfrm>
            <a:off x="6945004" y="993261"/>
            <a:ext cx="2198600" cy="1076622"/>
            <a:chOff x="4059857" y="-137047"/>
            <a:chExt cx="4071310" cy="2431800"/>
          </a:xfrm>
        </p:grpSpPr>
        <p:pic>
          <p:nvPicPr>
            <p:cNvPr id="8" name="Immagine 7">
              <a:extLst>
                <a:ext uri="{FF2B5EF4-FFF2-40B4-BE49-F238E27FC236}">
                  <a16:creationId xmlns:a16="http://schemas.microsoft.com/office/drawing/2014/main" id="{447AB731-3582-09B4-634D-3E1A42CEB7F5}"/>
                </a:ext>
              </a:extLst>
            </p:cNvPr>
            <p:cNvPicPr>
              <a:picLocks noChangeAspect="1"/>
            </p:cNvPicPr>
            <p:nvPr/>
          </p:nvPicPr>
          <p:blipFill rotWithShape="1">
            <a:blip r:embed="rId8"/>
            <a:srcRect b="70922"/>
            <a:stretch/>
          </p:blipFill>
          <p:spPr>
            <a:xfrm>
              <a:off x="4059857" y="-137047"/>
              <a:ext cx="4070334" cy="1994175"/>
            </a:xfrm>
            <a:prstGeom prst="rect">
              <a:avLst/>
            </a:prstGeom>
          </p:spPr>
        </p:pic>
        <p:pic>
          <p:nvPicPr>
            <p:cNvPr id="9" name="Immagine 8">
              <a:extLst>
                <a:ext uri="{FF2B5EF4-FFF2-40B4-BE49-F238E27FC236}">
                  <a16:creationId xmlns:a16="http://schemas.microsoft.com/office/drawing/2014/main" id="{139FA09E-91A0-C8AB-D3D7-FA06E677099F}"/>
                </a:ext>
              </a:extLst>
            </p:cNvPr>
            <p:cNvPicPr>
              <a:picLocks noChangeAspect="1"/>
            </p:cNvPicPr>
            <p:nvPr/>
          </p:nvPicPr>
          <p:blipFill rotWithShape="1">
            <a:blip r:embed="rId8"/>
            <a:srcRect t="86269"/>
            <a:stretch/>
          </p:blipFill>
          <p:spPr>
            <a:xfrm>
              <a:off x="4060833" y="1353067"/>
              <a:ext cx="4070334" cy="941686"/>
            </a:xfrm>
            <a:prstGeom prst="rect">
              <a:avLst/>
            </a:prstGeom>
          </p:spPr>
        </p:pic>
      </p:grpSp>
      <p:pic>
        <p:nvPicPr>
          <p:cNvPr id="10" name="Elemento grafico 9" descr="Programmatrice contorno">
            <a:extLst>
              <a:ext uri="{FF2B5EF4-FFF2-40B4-BE49-F238E27FC236}">
                <a16:creationId xmlns:a16="http://schemas.microsoft.com/office/drawing/2014/main" id="{70126933-0315-2E88-B5F5-6A0D6609E4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6953" y="445732"/>
            <a:ext cx="1256980" cy="1256980"/>
          </a:xfrm>
          <a:prstGeom prst="rect">
            <a:avLst/>
          </a:prstGeom>
          <a:effectLst>
            <a:outerShdw blurRad="76200" dir="13500000" sy="23000" kx="1200000" algn="br" rotWithShape="0">
              <a:prstClr val="black">
                <a:alpha val="20000"/>
              </a:prstClr>
            </a:outerShdw>
          </a:effectLst>
        </p:spPr>
      </p:pic>
      <p:sp>
        <p:nvSpPr>
          <p:cNvPr id="11" name="CasellaDiTesto 10">
            <a:extLst>
              <a:ext uri="{FF2B5EF4-FFF2-40B4-BE49-F238E27FC236}">
                <a16:creationId xmlns:a16="http://schemas.microsoft.com/office/drawing/2014/main" id="{B13FDC12-3460-6CA7-D3AC-E13C80C22F55}"/>
              </a:ext>
            </a:extLst>
          </p:cNvPr>
          <p:cNvSpPr txBox="1"/>
          <p:nvPr/>
        </p:nvSpPr>
        <p:spPr>
          <a:xfrm>
            <a:off x="5785164" y="2487435"/>
            <a:ext cx="6300313" cy="1286735"/>
          </a:xfrm>
          <a:prstGeom prst="roundRect">
            <a:avLst/>
          </a:prstGeom>
          <a:solidFill>
            <a:srgbClr val="6399FE"/>
          </a:solidFill>
          <a:ln>
            <a:solidFill>
              <a:srgbClr val="6399FE"/>
            </a:solidFill>
          </a:ln>
        </p:spPr>
        <p:txBody>
          <a:bodyPr wrap="square" rtlCol="0">
            <a:spAutoFit/>
          </a:bodyPr>
          <a:lstStyle/>
          <a:p>
            <a:pPr algn="just">
              <a:lnSpc>
                <a:spcPct val="150000"/>
              </a:lnSpc>
            </a:pPr>
            <a:r>
              <a:rPr lang="it-IT" sz="1200" i="1" dirty="0">
                <a:solidFill>
                  <a:srgbClr val="002060"/>
                </a:solidFill>
                <a:latin typeface="Verdana" panose="020B0604030504040204" pitchFamily="34" charset="0"/>
                <a:ea typeface="Verdana" panose="020B0604030504040204" pitchFamily="34" charset="0"/>
              </a:rPr>
              <a:t>Si prosegue negli sviluppi per ricomprendere nuove informazioni di dettaglio con particolare riguardo alla compilazione della domanda (es. soluzioni tecniche possibili per ogni tipo di intervento e la corrispondente documentazione richiesta).</a:t>
            </a:r>
          </a:p>
        </p:txBody>
      </p:sp>
      <p:sp>
        <p:nvSpPr>
          <p:cNvPr id="12" name="Fumetto: rettangolo con angoli arrotondati 11">
            <a:extLst>
              <a:ext uri="{FF2B5EF4-FFF2-40B4-BE49-F238E27FC236}">
                <a16:creationId xmlns:a16="http://schemas.microsoft.com/office/drawing/2014/main" id="{8284663E-AA17-49A3-4B1C-8FCB3076E012}"/>
              </a:ext>
            </a:extLst>
          </p:cNvPr>
          <p:cNvSpPr/>
          <p:nvPr/>
        </p:nvSpPr>
        <p:spPr>
          <a:xfrm>
            <a:off x="7632071" y="4312531"/>
            <a:ext cx="2788466" cy="2126490"/>
          </a:xfrm>
          <a:prstGeom prst="wedgeRoundRectCallout">
            <a:avLst>
              <a:gd name="adj1" fmla="val 66109"/>
              <a:gd name="adj2" fmla="val 33134"/>
              <a:gd name="adj3" fmla="val 16667"/>
            </a:avLst>
          </a:prstGeom>
          <a:solidFill>
            <a:srgbClr val="FFFFCC"/>
          </a:solidFill>
          <a:ln>
            <a:solidFill>
              <a:srgbClr val="002060"/>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Bef>
                <a:spcPts val="0"/>
              </a:spcBef>
              <a:spcAft>
                <a:spcPts val="0"/>
              </a:spcAft>
              <a:buClrTx/>
              <a:buSzTx/>
              <a:tabLst/>
              <a:defRPr/>
            </a:pPr>
            <a:r>
              <a:rPr kumimoji="0" lang="it-IT" sz="100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ourier New" panose="02070309020205020404" pitchFamily="49" charset="0"/>
              </a:rPr>
              <a:t>NUOVI TARGET: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lang="it-IT" sz="1000" dirty="0">
              <a:solidFill>
                <a:srgbClr val="002060"/>
              </a:solidFill>
              <a:latin typeface="Verdana" panose="020B0604030504040204" pitchFamily="34" charset="0"/>
              <a:ea typeface="Verdana" panose="020B0604030504040204" pitchFamily="34" charset="0"/>
              <a:cs typeface="Courier New" panose="02070309020205020404" pitchFamily="49"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100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ourier New" panose="02070309020205020404" pitchFamily="49" charset="0"/>
              </a:rPr>
              <a:t>Assistenza all’utenza (anche per compilazione perizia on line)</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100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ourier New" panose="02070309020205020404" pitchFamily="49" charset="0"/>
              </a:rPr>
              <a:t>Diagnosi assistita in verifica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100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ourier New" panose="02070309020205020404" pitchFamily="49" charset="0"/>
              </a:rPr>
              <a:t>Classificazione tipi istruttoria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it-IT" sz="100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ourier New" panose="02070309020205020404" pitchFamily="49" charset="0"/>
              </a:rPr>
              <a:t>Rilevazione scostamenti in valutazione</a:t>
            </a:r>
          </a:p>
          <a:p>
            <a:pPr algn="ctr"/>
            <a:endParaRPr lang="it-IT" dirty="0"/>
          </a:p>
        </p:txBody>
      </p:sp>
      <p:grpSp>
        <p:nvGrpSpPr>
          <p:cNvPr id="24" name="Gruppo 23">
            <a:extLst>
              <a:ext uri="{FF2B5EF4-FFF2-40B4-BE49-F238E27FC236}">
                <a16:creationId xmlns:a16="http://schemas.microsoft.com/office/drawing/2014/main" id="{E0515FD0-DE70-84A3-5DF9-40BBDB5C09CF}"/>
              </a:ext>
            </a:extLst>
          </p:cNvPr>
          <p:cNvGrpSpPr/>
          <p:nvPr/>
        </p:nvGrpSpPr>
        <p:grpSpPr>
          <a:xfrm>
            <a:off x="10717178" y="5138288"/>
            <a:ext cx="1279157" cy="1440010"/>
            <a:chOff x="9447729" y="5105517"/>
            <a:chExt cx="1370861" cy="1506366"/>
          </a:xfrm>
          <a:effectLst>
            <a:outerShdw blurRad="76200" dir="13500000" sy="23000" kx="1200000" algn="br" rotWithShape="0">
              <a:prstClr val="black">
                <a:alpha val="20000"/>
              </a:prstClr>
            </a:outerShdw>
          </a:effectLst>
        </p:grpSpPr>
        <p:pic>
          <p:nvPicPr>
            <p:cNvPr id="26" name="Elemento grafico 25" descr="Buona idea contorno">
              <a:extLst>
                <a:ext uri="{FF2B5EF4-FFF2-40B4-BE49-F238E27FC236}">
                  <a16:creationId xmlns:a16="http://schemas.microsoft.com/office/drawing/2014/main" id="{CFE29917-0D1A-CB69-B434-7658AC35AC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9447729" y="5105517"/>
              <a:ext cx="1370861" cy="1506366"/>
            </a:xfrm>
            <a:prstGeom prst="rect">
              <a:avLst/>
            </a:prstGeom>
          </p:spPr>
        </p:pic>
        <p:pic>
          <p:nvPicPr>
            <p:cNvPr id="27" name="Elemento grafico 26" descr="Luci accese con riempimento a tinta unita">
              <a:extLst>
                <a:ext uri="{FF2B5EF4-FFF2-40B4-BE49-F238E27FC236}">
                  <a16:creationId xmlns:a16="http://schemas.microsoft.com/office/drawing/2014/main" id="{E3C88F22-BDE0-67ED-3D9C-5017E4DB0C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76712" y="5248275"/>
              <a:ext cx="846846" cy="846846"/>
            </a:xfrm>
            <a:prstGeom prst="rect">
              <a:avLst/>
            </a:prstGeom>
            <a:effectLst>
              <a:glow rad="101600">
                <a:schemeClr val="accent4">
                  <a:satMod val="175000"/>
                  <a:alpha val="40000"/>
                </a:schemeClr>
              </a:glow>
            </a:effectLst>
          </p:spPr>
        </p:pic>
      </p:grpSp>
      <p:sp>
        <p:nvSpPr>
          <p:cNvPr id="28" name="CasellaDiTesto 27">
            <a:extLst>
              <a:ext uri="{FF2B5EF4-FFF2-40B4-BE49-F238E27FC236}">
                <a16:creationId xmlns:a16="http://schemas.microsoft.com/office/drawing/2014/main" id="{303D8ABF-9C22-8494-E387-68E7E65E4AB2}"/>
              </a:ext>
            </a:extLst>
          </p:cNvPr>
          <p:cNvSpPr txBox="1"/>
          <p:nvPr/>
        </p:nvSpPr>
        <p:spPr>
          <a:xfrm>
            <a:off x="3613700" y="110730"/>
            <a:ext cx="1386918" cy="307777"/>
          </a:xfrm>
          <a:prstGeom prst="rect">
            <a:avLst/>
          </a:prstGeom>
          <a:noFill/>
        </p:spPr>
        <p:txBody>
          <a:bodyPr wrap="none" rtlCol="0">
            <a:spAutoFit/>
          </a:bodyPr>
          <a:lstStyle/>
          <a:p>
            <a:r>
              <a:rPr lang="it-IT" sz="1400" dirty="0">
                <a:solidFill>
                  <a:srgbClr val="002060"/>
                </a:solidFill>
                <a:latin typeface="Titillium Web" panose="00000500000000000000" pitchFamily="2" charset="0"/>
              </a:rPr>
              <a:t>INTERATTIVITA’</a:t>
            </a:r>
          </a:p>
        </p:txBody>
      </p:sp>
      <p:sp>
        <p:nvSpPr>
          <p:cNvPr id="14" name="CasellaDiTesto 13">
            <a:extLst>
              <a:ext uri="{FF2B5EF4-FFF2-40B4-BE49-F238E27FC236}">
                <a16:creationId xmlns:a16="http://schemas.microsoft.com/office/drawing/2014/main" id="{566EB558-0B7D-F561-14A7-0F9C3DEB7AF6}"/>
              </a:ext>
            </a:extLst>
          </p:cNvPr>
          <p:cNvSpPr txBox="1"/>
          <p:nvPr/>
        </p:nvSpPr>
        <p:spPr>
          <a:xfrm>
            <a:off x="1499239" y="993261"/>
            <a:ext cx="2451862" cy="307777"/>
          </a:xfrm>
          <a:prstGeom prst="rect">
            <a:avLst/>
          </a:prstGeom>
          <a:noFill/>
        </p:spPr>
        <p:txBody>
          <a:bodyPr wrap="square" rtlCol="0">
            <a:spAutoFit/>
          </a:bodyPr>
          <a:lstStyle/>
          <a:p>
            <a:r>
              <a:rPr lang="it-IT" sz="1400" dirty="0">
                <a:solidFill>
                  <a:srgbClr val="002060"/>
                </a:solidFill>
                <a:latin typeface="Verdana" panose="020B0604030504040204" pitchFamily="34" charset="0"/>
                <a:ea typeface="Verdana" panose="020B0604030504040204" pitchFamily="34" charset="0"/>
              </a:rPr>
              <a:t>7.020 visualizzazioni</a:t>
            </a:r>
          </a:p>
        </p:txBody>
      </p:sp>
      <p:sp>
        <p:nvSpPr>
          <p:cNvPr id="15" name="CasellaDiTesto 14">
            <a:extLst>
              <a:ext uri="{FF2B5EF4-FFF2-40B4-BE49-F238E27FC236}">
                <a16:creationId xmlns:a16="http://schemas.microsoft.com/office/drawing/2014/main" id="{2EE4626D-E828-500D-622B-E44BAED2ED38}"/>
              </a:ext>
            </a:extLst>
          </p:cNvPr>
          <p:cNvSpPr txBox="1"/>
          <p:nvPr/>
        </p:nvSpPr>
        <p:spPr>
          <a:xfrm>
            <a:off x="1446365" y="1915995"/>
            <a:ext cx="2426283" cy="307777"/>
          </a:xfrm>
          <a:prstGeom prst="rect">
            <a:avLst/>
          </a:prstGeom>
          <a:noFill/>
        </p:spPr>
        <p:txBody>
          <a:bodyPr wrap="square" rtlCol="0">
            <a:spAutoFit/>
          </a:bodyPr>
          <a:lstStyle/>
          <a:p>
            <a:r>
              <a:rPr lang="it-IT" sz="1400" dirty="0">
                <a:solidFill>
                  <a:srgbClr val="002060"/>
                </a:solidFill>
                <a:latin typeface="Verdana" panose="020B0604030504040204" pitchFamily="34" charset="0"/>
                <a:ea typeface="Verdana" panose="020B0604030504040204" pitchFamily="34" charset="0"/>
              </a:rPr>
              <a:t>3.279 visualizzazioni</a:t>
            </a:r>
          </a:p>
        </p:txBody>
      </p:sp>
      <p:sp>
        <p:nvSpPr>
          <p:cNvPr id="16" name="CasellaDiTesto 15">
            <a:extLst>
              <a:ext uri="{FF2B5EF4-FFF2-40B4-BE49-F238E27FC236}">
                <a16:creationId xmlns:a16="http://schemas.microsoft.com/office/drawing/2014/main" id="{CD8C8419-2869-1801-5E30-86717880FC56}"/>
              </a:ext>
            </a:extLst>
          </p:cNvPr>
          <p:cNvSpPr txBox="1"/>
          <p:nvPr/>
        </p:nvSpPr>
        <p:spPr>
          <a:xfrm>
            <a:off x="1503570" y="2920626"/>
            <a:ext cx="2451862" cy="307777"/>
          </a:xfrm>
          <a:prstGeom prst="rect">
            <a:avLst/>
          </a:prstGeom>
          <a:noFill/>
        </p:spPr>
        <p:txBody>
          <a:bodyPr wrap="square" rtlCol="0">
            <a:spAutoFit/>
          </a:bodyPr>
          <a:lstStyle/>
          <a:p>
            <a:r>
              <a:rPr lang="it-IT" sz="1400" dirty="0">
                <a:solidFill>
                  <a:srgbClr val="002060"/>
                </a:solidFill>
                <a:latin typeface="Verdana" panose="020B0604030504040204" pitchFamily="34" charset="0"/>
                <a:ea typeface="Verdana" panose="020B0604030504040204" pitchFamily="34" charset="0"/>
              </a:rPr>
              <a:t>7.002 visualizzazioni</a:t>
            </a:r>
          </a:p>
        </p:txBody>
      </p:sp>
      <p:sp>
        <p:nvSpPr>
          <p:cNvPr id="17" name="CasellaDiTesto 16">
            <a:extLst>
              <a:ext uri="{FF2B5EF4-FFF2-40B4-BE49-F238E27FC236}">
                <a16:creationId xmlns:a16="http://schemas.microsoft.com/office/drawing/2014/main" id="{4E59260E-7330-FC52-B6DE-C2CE18DF8716}"/>
              </a:ext>
            </a:extLst>
          </p:cNvPr>
          <p:cNvSpPr txBox="1"/>
          <p:nvPr/>
        </p:nvSpPr>
        <p:spPr>
          <a:xfrm>
            <a:off x="1446365" y="3962349"/>
            <a:ext cx="2451862" cy="307777"/>
          </a:xfrm>
          <a:prstGeom prst="rect">
            <a:avLst/>
          </a:prstGeom>
          <a:noFill/>
        </p:spPr>
        <p:txBody>
          <a:bodyPr wrap="square" rtlCol="0">
            <a:spAutoFit/>
          </a:bodyPr>
          <a:lstStyle/>
          <a:p>
            <a:r>
              <a:rPr lang="it-IT" sz="1400" dirty="0">
                <a:solidFill>
                  <a:srgbClr val="002060"/>
                </a:solidFill>
                <a:latin typeface="Verdana" panose="020B0604030504040204" pitchFamily="34" charset="0"/>
                <a:ea typeface="Verdana" panose="020B0604030504040204" pitchFamily="34" charset="0"/>
              </a:rPr>
              <a:t>1.823 visualizzazioni</a:t>
            </a:r>
          </a:p>
        </p:txBody>
      </p:sp>
      <p:sp>
        <p:nvSpPr>
          <p:cNvPr id="18" name="CasellaDiTesto 17">
            <a:extLst>
              <a:ext uri="{FF2B5EF4-FFF2-40B4-BE49-F238E27FC236}">
                <a16:creationId xmlns:a16="http://schemas.microsoft.com/office/drawing/2014/main" id="{D325E47D-8B86-85DD-4A78-B851B81EFFEA}"/>
              </a:ext>
            </a:extLst>
          </p:cNvPr>
          <p:cNvSpPr txBox="1"/>
          <p:nvPr/>
        </p:nvSpPr>
        <p:spPr>
          <a:xfrm>
            <a:off x="1534291" y="4926377"/>
            <a:ext cx="2451862" cy="307777"/>
          </a:xfrm>
          <a:prstGeom prst="rect">
            <a:avLst/>
          </a:prstGeom>
          <a:noFill/>
        </p:spPr>
        <p:txBody>
          <a:bodyPr wrap="square" rtlCol="0">
            <a:spAutoFit/>
          </a:bodyPr>
          <a:lstStyle/>
          <a:p>
            <a:r>
              <a:rPr lang="it-IT" sz="1400" dirty="0">
                <a:solidFill>
                  <a:srgbClr val="002060"/>
                </a:solidFill>
                <a:latin typeface="Verdana" panose="020B0604030504040204" pitchFamily="34" charset="0"/>
                <a:ea typeface="Verdana" panose="020B0604030504040204" pitchFamily="34" charset="0"/>
              </a:rPr>
              <a:t>2.254 visualizzazioni</a:t>
            </a:r>
          </a:p>
        </p:txBody>
      </p:sp>
      <p:sp>
        <p:nvSpPr>
          <p:cNvPr id="19" name="CasellaDiTesto 18">
            <a:extLst>
              <a:ext uri="{FF2B5EF4-FFF2-40B4-BE49-F238E27FC236}">
                <a16:creationId xmlns:a16="http://schemas.microsoft.com/office/drawing/2014/main" id="{7B5C3F2A-7414-9CFE-21A0-AF3637C934CD}"/>
              </a:ext>
            </a:extLst>
          </p:cNvPr>
          <p:cNvSpPr txBox="1"/>
          <p:nvPr/>
        </p:nvSpPr>
        <p:spPr>
          <a:xfrm>
            <a:off x="1481880" y="5905828"/>
            <a:ext cx="2451862" cy="307777"/>
          </a:xfrm>
          <a:prstGeom prst="rect">
            <a:avLst/>
          </a:prstGeom>
          <a:noFill/>
        </p:spPr>
        <p:txBody>
          <a:bodyPr wrap="square" rtlCol="0">
            <a:spAutoFit/>
          </a:bodyPr>
          <a:lstStyle/>
          <a:p>
            <a:r>
              <a:rPr lang="it-IT" sz="1400" i="1" dirty="0">
                <a:solidFill>
                  <a:srgbClr val="002060"/>
                </a:solidFill>
                <a:latin typeface="Verdana" panose="020B0604030504040204" pitchFamily="34" charset="0"/>
                <a:ea typeface="Verdana" panose="020B0604030504040204" pitchFamily="34" charset="0"/>
              </a:rPr>
              <a:t>Analytics in corso</a:t>
            </a:r>
          </a:p>
        </p:txBody>
      </p:sp>
      <p:sp>
        <p:nvSpPr>
          <p:cNvPr id="30" name="Elaborazione 29">
            <a:extLst>
              <a:ext uri="{FF2B5EF4-FFF2-40B4-BE49-F238E27FC236}">
                <a16:creationId xmlns:a16="http://schemas.microsoft.com/office/drawing/2014/main" id="{04C338A6-E957-745E-2234-C9CB13B98F0D}"/>
              </a:ext>
            </a:extLst>
          </p:cNvPr>
          <p:cNvSpPr/>
          <p:nvPr/>
        </p:nvSpPr>
        <p:spPr>
          <a:xfrm>
            <a:off x="3613700" y="5977050"/>
            <a:ext cx="1338303" cy="214498"/>
          </a:xfrm>
          <a:prstGeom prst="flowChartProcess">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BF6D3CD9-9103-EED2-2524-883F18C2CE4D}"/>
              </a:ext>
            </a:extLst>
          </p:cNvPr>
          <p:cNvSpPr txBox="1"/>
          <p:nvPr/>
        </p:nvSpPr>
        <p:spPr>
          <a:xfrm>
            <a:off x="9026304" y="195049"/>
            <a:ext cx="2888062" cy="261610"/>
          </a:xfrm>
          <a:prstGeom prst="rect">
            <a:avLst/>
          </a:prstGeom>
          <a:solidFill>
            <a:schemeClr val="bg1"/>
          </a:solidFill>
        </p:spPr>
        <p:txBody>
          <a:bodyPr wrap="square">
            <a:spAutoFit/>
          </a:bodyPr>
          <a:lstStyle/>
          <a:p>
            <a:r>
              <a:rPr lang="en-US" sz="1100" dirty="0" err="1">
                <a:solidFill>
                  <a:srgbClr val="002060"/>
                </a:solidFill>
                <a:highlight>
                  <a:srgbClr val="FFFF00"/>
                </a:highlight>
                <a:latin typeface="Titillium Web" panose="00000500000000000000" pitchFamily="2" charset="0"/>
                <a:hlinkClick r:id="rId15">
                  <a:extLst>
                    <a:ext uri="{A12FA001-AC4F-418D-AE19-62706E023703}">
                      <ahyp:hlinkClr xmlns:ahyp="http://schemas.microsoft.com/office/drawing/2018/hyperlinkcolor" val="tx"/>
                    </a:ext>
                  </a:extLst>
                </a:hlinkClick>
              </a:rPr>
              <a:t>watsonx</a:t>
            </a:r>
            <a:r>
              <a:rPr lang="en-US" sz="1100" dirty="0">
                <a:solidFill>
                  <a:srgbClr val="002060"/>
                </a:solidFill>
                <a:highlight>
                  <a:srgbClr val="FFFF00"/>
                </a:highlight>
                <a:latin typeface="Titillium Web" panose="00000500000000000000" pitchFamily="2" charset="0"/>
                <a:hlinkClick r:id="rId15">
                  <a:extLst>
                    <a:ext uri="{A12FA001-AC4F-418D-AE19-62706E023703}">
                      <ahyp:hlinkClr xmlns:ahyp="http://schemas.microsoft.com/office/drawing/2018/hyperlinkcolor" val="tx"/>
                    </a:ext>
                  </a:extLst>
                </a:hlinkClick>
              </a:rPr>
              <a:t> Assistant Preview (</a:t>
            </a:r>
            <a:r>
              <a:rPr lang="en-US" sz="1100" dirty="0" err="1">
                <a:solidFill>
                  <a:srgbClr val="002060"/>
                </a:solidFill>
                <a:highlight>
                  <a:srgbClr val="FFFF00"/>
                </a:highlight>
                <a:latin typeface="Titillium Web" panose="00000500000000000000" pitchFamily="2" charset="0"/>
                <a:hlinkClick r:id="rId15">
                  <a:extLst>
                    <a:ext uri="{A12FA001-AC4F-418D-AE19-62706E023703}">
                      <ahyp:hlinkClr xmlns:ahyp="http://schemas.microsoft.com/office/drawing/2018/hyperlinkcolor" val="tx"/>
                    </a:ext>
                  </a:extLst>
                </a:hlinkClick>
              </a:rPr>
              <a:t>appdomain.cloud</a:t>
            </a:r>
            <a:r>
              <a:rPr lang="en-US" sz="1100" dirty="0">
                <a:solidFill>
                  <a:srgbClr val="002060"/>
                </a:solidFill>
                <a:highlight>
                  <a:srgbClr val="FFFF00"/>
                </a:highlight>
                <a:latin typeface="Titillium Web" panose="00000500000000000000" pitchFamily="2" charset="0"/>
                <a:hlinkClick r:id="rId15">
                  <a:extLst>
                    <a:ext uri="{A12FA001-AC4F-418D-AE19-62706E023703}">
                      <ahyp:hlinkClr xmlns:ahyp="http://schemas.microsoft.com/office/drawing/2018/hyperlinkcolor" val="tx"/>
                    </a:ext>
                  </a:extLst>
                </a:hlinkClick>
              </a:rPr>
              <a:t>)</a:t>
            </a:r>
            <a:endParaRPr lang="it-IT" sz="1100" dirty="0">
              <a:solidFill>
                <a:srgbClr val="002060"/>
              </a:solidFill>
              <a:highlight>
                <a:srgbClr val="FFFF00"/>
              </a:highlight>
              <a:latin typeface="Titillium Web" panose="00000500000000000000" pitchFamily="2" charset="0"/>
            </a:endParaRPr>
          </a:p>
        </p:txBody>
      </p:sp>
      <p:grpSp>
        <p:nvGrpSpPr>
          <p:cNvPr id="20" name="Gruppo 19">
            <a:extLst>
              <a:ext uri="{FF2B5EF4-FFF2-40B4-BE49-F238E27FC236}">
                <a16:creationId xmlns:a16="http://schemas.microsoft.com/office/drawing/2014/main" id="{857C64F4-443E-20FB-C79D-EBB13AA82393}"/>
              </a:ext>
            </a:extLst>
          </p:cNvPr>
          <p:cNvGrpSpPr/>
          <p:nvPr/>
        </p:nvGrpSpPr>
        <p:grpSpPr>
          <a:xfrm>
            <a:off x="0" y="6439022"/>
            <a:ext cx="12192000" cy="418027"/>
            <a:chOff x="1131816" y="4999408"/>
            <a:chExt cx="17252536" cy="1008452"/>
          </a:xfrm>
        </p:grpSpPr>
        <p:pic>
          <p:nvPicPr>
            <p:cNvPr id="22" name="Segnaposto contenuto 11" descr="Immagine che contiene testo, schermata, design, Carattere&#10;&#10;Descrizione generata automaticamente">
              <a:extLst>
                <a:ext uri="{FF2B5EF4-FFF2-40B4-BE49-F238E27FC236}">
                  <a16:creationId xmlns:a16="http://schemas.microsoft.com/office/drawing/2014/main" id="{49707B5B-8EA9-F143-8FF0-CBE77C156A96}"/>
                </a:ext>
              </a:extLst>
            </p:cNvPr>
            <p:cNvPicPr/>
            <p:nvPr/>
          </p:nvPicPr>
          <p:blipFill>
            <a:blip r:embed="rId16"/>
            <a:stretch>
              <a:fillRect/>
            </a:stretch>
          </p:blipFill>
          <p:spPr>
            <a:xfrm>
              <a:off x="1373874" y="4999408"/>
              <a:ext cx="254607" cy="862692"/>
            </a:xfrm>
            <a:prstGeom prst="rect">
              <a:avLst/>
            </a:prstGeom>
            <a:ln>
              <a:noFill/>
            </a:ln>
          </p:spPr>
        </p:pic>
        <p:sp>
          <p:nvSpPr>
            <p:cNvPr id="34" name="Rettangolo 33">
              <a:extLst>
                <a:ext uri="{FF2B5EF4-FFF2-40B4-BE49-F238E27FC236}">
                  <a16:creationId xmlns:a16="http://schemas.microsoft.com/office/drawing/2014/main" id="{03E7954D-FC24-1329-6389-2A161B8047C9}"/>
                </a:ext>
              </a:extLst>
            </p:cNvPr>
            <p:cNvSpPr/>
            <p:nvPr/>
          </p:nvSpPr>
          <p:spPr>
            <a:xfrm>
              <a:off x="1131816" y="5862100"/>
              <a:ext cx="17252536" cy="145760"/>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CasellaDiTesto 32">
            <a:extLst>
              <a:ext uri="{FF2B5EF4-FFF2-40B4-BE49-F238E27FC236}">
                <a16:creationId xmlns:a16="http://schemas.microsoft.com/office/drawing/2014/main" id="{435E9437-86D8-4AF0-26C7-BAEA31FEA621}"/>
              </a:ext>
            </a:extLst>
          </p:cNvPr>
          <p:cNvSpPr txBox="1"/>
          <p:nvPr/>
        </p:nvSpPr>
        <p:spPr>
          <a:xfrm>
            <a:off x="9379196" y="1449169"/>
            <a:ext cx="2565126" cy="261610"/>
          </a:xfrm>
          <a:prstGeom prst="rect">
            <a:avLst/>
          </a:prstGeom>
          <a:noFill/>
        </p:spPr>
        <p:txBody>
          <a:bodyPr wrap="none" rtlCol="0">
            <a:spAutoFit/>
          </a:bodyPr>
          <a:lstStyle/>
          <a:p>
            <a:r>
              <a:rPr lang="it-IT" sz="1100" dirty="0"/>
              <a:t>Disponibile anche su applicativo ISI online</a:t>
            </a:r>
          </a:p>
        </p:txBody>
      </p:sp>
    </p:spTree>
    <p:extLst>
      <p:ext uri="{BB962C8B-B14F-4D97-AF65-F5344CB8AC3E}">
        <p14:creationId xmlns:p14="http://schemas.microsoft.com/office/powerpoint/2010/main" val="327512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57D63C86-B3E7-F752-8A85-40FB4DFC77A4}"/>
              </a:ext>
            </a:extLst>
          </p:cNvPr>
          <p:cNvPicPr>
            <a:picLocks noChangeAspect="1"/>
          </p:cNvPicPr>
          <p:nvPr/>
        </p:nvPicPr>
        <p:blipFill>
          <a:blip r:embed="rId3"/>
          <a:stretch>
            <a:fillRect/>
          </a:stretch>
        </p:blipFill>
        <p:spPr>
          <a:xfrm>
            <a:off x="8432636" y="-50847"/>
            <a:ext cx="3045097" cy="21332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Immagine 14">
            <a:extLst>
              <a:ext uri="{FF2B5EF4-FFF2-40B4-BE49-F238E27FC236}">
                <a16:creationId xmlns:a16="http://schemas.microsoft.com/office/drawing/2014/main" id="{1851C8F8-E2E7-CEDB-B1ED-6F3B4123F19B}"/>
              </a:ext>
            </a:extLst>
          </p:cNvPr>
          <p:cNvPicPr>
            <a:picLocks noChangeAspect="1"/>
          </p:cNvPicPr>
          <p:nvPr/>
        </p:nvPicPr>
        <p:blipFill>
          <a:blip r:embed="rId4"/>
          <a:stretch>
            <a:fillRect/>
          </a:stretch>
        </p:blipFill>
        <p:spPr>
          <a:xfrm>
            <a:off x="7362423" y="897492"/>
            <a:ext cx="2177131" cy="2831354"/>
          </a:xfrm>
          <a:prstGeom prst="roundRect">
            <a:avLst>
              <a:gd name="adj" fmla="val 857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Elemento grafico 12" descr="Lente di ingrandimento con riempimento a tinta unita">
            <a:extLst>
              <a:ext uri="{FF2B5EF4-FFF2-40B4-BE49-F238E27FC236}">
                <a16:creationId xmlns:a16="http://schemas.microsoft.com/office/drawing/2014/main" id="{EEAA8329-CD85-E7D6-DA4E-B7D341D7FCB5}"/>
              </a:ext>
            </a:extLst>
          </p:cNvPr>
          <p:cNvSpPr/>
          <p:nvPr/>
        </p:nvSpPr>
        <p:spPr>
          <a:xfrm rot="5400000">
            <a:off x="8468440" y="618276"/>
            <a:ext cx="1537563" cy="1609170"/>
          </a:xfrm>
          <a:custGeom>
            <a:avLst/>
            <a:gdLst>
              <a:gd name="connsiteX0" fmla="*/ 965719 w 991308"/>
              <a:gd name="connsiteY0" fmla="*/ 841394 h 992091"/>
              <a:gd name="connsiteX1" fmla="*/ 808743 w 991308"/>
              <a:gd name="connsiteY1" fmla="*/ 684417 h 992091"/>
              <a:gd name="connsiteX2" fmla="*/ 730882 w 991308"/>
              <a:gd name="connsiteY2" fmla="*/ 660557 h 992091"/>
              <a:gd name="connsiteX3" fmla="*/ 675627 w 991308"/>
              <a:gd name="connsiteY3" fmla="*/ 605301 h 992091"/>
              <a:gd name="connsiteX4" fmla="*/ 753487 w 991308"/>
              <a:gd name="connsiteY4" fmla="*/ 376743 h 992091"/>
              <a:gd name="connsiteX5" fmla="*/ 376743 w 991308"/>
              <a:gd name="connsiteY5" fmla="*/ 0 h 992091"/>
              <a:gd name="connsiteX6" fmla="*/ 0 w 991308"/>
              <a:gd name="connsiteY6" fmla="*/ 376743 h 992091"/>
              <a:gd name="connsiteX7" fmla="*/ 376743 w 991308"/>
              <a:gd name="connsiteY7" fmla="*/ 753487 h 992091"/>
              <a:gd name="connsiteX8" fmla="*/ 605301 w 991308"/>
              <a:gd name="connsiteY8" fmla="*/ 675627 h 992091"/>
              <a:gd name="connsiteX9" fmla="*/ 660557 w 991308"/>
              <a:gd name="connsiteY9" fmla="*/ 730882 h 992091"/>
              <a:gd name="connsiteX10" fmla="*/ 684417 w 991308"/>
              <a:gd name="connsiteY10" fmla="*/ 808743 h 992091"/>
              <a:gd name="connsiteX11" fmla="*/ 841394 w 991308"/>
              <a:gd name="connsiteY11" fmla="*/ 965719 h 992091"/>
              <a:gd name="connsiteX12" fmla="*/ 904184 w 991308"/>
              <a:gd name="connsiteY12" fmla="*/ 992091 h 992091"/>
              <a:gd name="connsiteX13" fmla="*/ 966975 w 991308"/>
              <a:gd name="connsiteY13" fmla="*/ 965719 h 992091"/>
              <a:gd name="connsiteX14" fmla="*/ 965719 w 991308"/>
              <a:gd name="connsiteY14" fmla="*/ 841394 h 992091"/>
              <a:gd name="connsiteX15" fmla="*/ 375488 w 991308"/>
              <a:gd name="connsiteY15" fmla="*/ 676882 h 992091"/>
              <a:gd name="connsiteX16" fmla="*/ 74093 w 991308"/>
              <a:gd name="connsiteY16" fmla="*/ 375488 h 992091"/>
              <a:gd name="connsiteX17" fmla="*/ 375488 w 991308"/>
              <a:gd name="connsiteY17" fmla="*/ 74093 h 992091"/>
              <a:gd name="connsiteX18" fmla="*/ 676882 w 991308"/>
              <a:gd name="connsiteY18" fmla="*/ 375488 h 992091"/>
              <a:gd name="connsiteX19" fmla="*/ 375488 w 991308"/>
              <a:gd name="connsiteY19" fmla="*/ 676882 h 99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1308" h="992091">
                <a:moveTo>
                  <a:pt x="965719" y="841394"/>
                </a:moveTo>
                <a:lnTo>
                  <a:pt x="808743" y="684417"/>
                </a:lnTo>
                <a:cubicBezTo>
                  <a:pt x="787394" y="663068"/>
                  <a:pt x="758510" y="655534"/>
                  <a:pt x="730882" y="660557"/>
                </a:cubicBezTo>
                <a:lnTo>
                  <a:pt x="675627" y="605301"/>
                </a:lnTo>
                <a:cubicBezTo>
                  <a:pt x="724603" y="542511"/>
                  <a:pt x="753487" y="462139"/>
                  <a:pt x="753487" y="376743"/>
                </a:cubicBezTo>
                <a:cubicBezTo>
                  <a:pt x="753487" y="169535"/>
                  <a:pt x="583952" y="0"/>
                  <a:pt x="376743" y="0"/>
                </a:cubicBezTo>
                <a:cubicBezTo>
                  <a:pt x="169535" y="0"/>
                  <a:pt x="0" y="169535"/>
                  <a:pt x="0" y="376743"/>
                </a:cubicBezTo>
                <a:cubicBezTo>
                  <a:pt x="0" y="583952"/>
                  <a:pt x="169535" y="753487"/>
                  <a:pt x="376743" y="753487"/>
                </a:cubicBezTo>
                <a:cubicBezTo>
                  <a:pt x="462139" y="753487"/>
                  <a:pt x="541255" y="724603"/>
                  <a:pt x="605301" y="675627"/>
                </a:cubicBezTo>
                <a:lnTo>
                  <a:pt x="660557" y="730882"/>
                </a:lnTo>
                <a:cubicBezTo>
                  <a:pt x="655534" y="758510"/>
                  <a:pt x="663068" y="787394"/>
                  <a:pt x="684417" y="808743"/>
                </a:cubicBezTo>
                <a:lnTo>
                  <a:pt x="841394" y="965719"/>
                </a:lnTo>
                <a:cubicBezTo>
                  <a:pt x="858975" y="983300"/>
                  <a:pt x="881580" y="992091"/>
                  <a:pt x="904184" y="992091"/>
                </a:cubicBezTo>
                <a:cubicBezTo>
                  <a:pt x="926789" y="992091"/>
                  <a:pt x="949393" y="983300"/>
                  <a:pt x="966975" y="965719"/>
                </a:cubicBezTo>
                <a:cubicBezTo>
                  <a:pt x="999626" y="930556"/>
                  <a:pt x="999626" y="875301"/>
                  <a:pt x="965719" y="841394"/>
                </a:cubicBezTo>
                <a:close/>
                <a:moveTo>
                  <a:pt x="375488" y="676882"/>
                </a:moveTo>
                <a:cubicBezTo>
                  <a:pt x="209721" y="676882"/>
                  <a:pt x="74093" y="541255"/>
                  <a:pt x="74093" y="375488"/>
                </a:cubicBezTo>
                <a:cubicBezTo>
                  <a:pt x="74093" y="209721"/>
                  <a:pt x="209721" y="74093"/>
                  <a:pt x="375488" y="74093"/>
                </a:cubicBezTo>
                <a:cubicBezTo>
                  <a:pt x="541255" y="74093"/>
                  <a:pt x="676882" y="209721"/>
                  <a:pt x="676882" y="375488"/>
                </a:cubicBezTo>
                <a:cubicBezTo>
                  <a:pt x="676882" y="541255"/>
                  <a:pt x="541255" y="676882"/>
                  <a:pt x="375488" y="676882"/>
                </a:cubicBezTo>
                <a:close/>
              </a:path>
            </a:pathLst>
          </a:custGeom>
          <a:solidFill>
            <a:srgbClr val="0070C0"/>
          </a:solidFill>
          <a:ln w="12502" cap="flat">
            <a:solidFill>
              <a:schemeClr val="tx1"/>
            </a:solidFill>
            <a:prstDash val="solid"/>
            <a:miter/>
          </a:ln>
          <a:effectLst>
            <a:glow rad="63500">
              <a:schemeClr val="accent1">
                <a:satMod val="175000"/>
                <a:alpha val="40000"/>
              </a:schemeClr>
            </a:glow>
            <a:outerShdw blurRad="76200" dir="13500000" sy="23000" kx="1200000" algn="br" rotWithShape="0">
              <a:prstClr val="black">
                <a:alpha val="20000"/>
              </a:prstClr>
            </a:outerShdw>
          </a:effectLst>
          <a:scene3d>
            <a:camera prst="perspectiveLeft"/>
            <a:lightRig rig="threePt" dir="t"/>
          </a:scene3d>
          <a:sp3d>
            <a:bevelT/>
          </a:sp3d>
        </p:spPr>
        <p:txBody>
          <a:bodyPr rtlCol="0" anchor="ctr"/>
          <a:lstStyle/>
          <a:p>
            <a:endParaRPr lang="it-IT"/>
          </a:p>
        </p:txBody>
      </p:sp>
      <p:sp>
        <p:nvSpPr>
          <p:cNvPr id="18" name="CasellaDiTesto 17">
            <a:extLst>
              <a:ext uri="{FF2B5EF4-FFF2-40B4-BE49-F238E27FC236}">
                <a16:creationId xmlns:a16="http://schemas.microsoft.com/office/drawing/2014/main" id="{3F661EB5-3097-7261-5A91-708511FB93D5}"/>
              </a:ext>
            </a:extLst>
          </p:cNvPr>
          <p:cNvSpPr txBox="1"/>
          <p:nvPr/>
        </p:nvSpPr>
        <p:spPr>
          <a:xfrm>
            <a:off x="77252" y="884992"/>
            <a:ext cx="2888062" cy="261610"/>
          </a:xfrm>
          <a:prstGeom prst="rect">
            <a:avLst/>
          </a:prstGeom>
          <a:solidFill>
            <a:schemeClr val="bg1"/>
          </a:solidFill>
        </p:spPr>
        <p:txBody>
          <a:bodyPr wrap="square">
            <a:spAutoFit/>
          </a:bodyPr>
          <a:lstStyle/>
          <a:p>
            <a:r>
              <a:rPr lang="en-US" sz="1100" dirty="0" err="1">
                <a:solidFill>
                  <a:srgbClr val="002060"/>
                </a:solidFill>
                <a:highlight>
                  <a:srgbClr val="FFFF00"/>
                </a:highlight>
                <a:latin typeface="Titillium Web" panose="00000500000000000000" pitchFamily="2" charset="0"/>
                <a:hlinkClick r:id="rId5">
                  <a:extLst>
                    <a:ext uri="{A12FA001-AC4F-418D-AE19-62706E023703}">
                      <ahyp:hlinkClr xmlns:ahyp="http://schemas.microsoft.com/office/drawing/2018/hyperlinkcolor" val="tx"/>
                    </a:ext>
                  </a:extLst>
                </a:hlinkClick>
              </a:rPr>
              <a:t>watsonx</a:t>
            </a:r>
            <a:r>
              <a:rPr lang="en-US" sz="1100" dirty="0">
                <a:solidFill>
                  <a:srgbClr val="002060"/>
                </a:solidFill>
                <a:highlight>
                  <a:srgbClr val="FFFF00"/>
                </a:highlight>
                <a:latin typeface="Titillium Web" panose="00000500000000000000" pitchFamily="2" charset="0"/>
                <a:hlinkClick r:id="rId5">
                  <a:extLst>
                    <a:ext uri="{A12FA001-AC4F-418D-AE19-62706E023703}">
                      <ahyp:hlinkClr xmlns:ahyp="http://schemas.microsoft.com/office/drawing/2018/hyperlinkcolor" val="tx"/>
                    </a:ext>
                  </a:extLst>
                </a:hlinkClick>
              </a:rPr>
              <a:t> Assistant Preview (</a:t>
            </a:r>
            <a:r>
              <a:rPr lang="en-US" sz="1100" dirty="0" err="1">
                <a:solidFill>
                  <a:srgbClr val="002060"/>
                </a:solidFill>
                <a:highlight>
                  <a:srgbClr val="FFFF00"/>
                </a:highlight>
                <a:latin typeface="Titillium Web" panose="00000500000000000000" pitchFamily="2" charset="0"/>
                <a:hlinkClick r:id="rId5">
                  <a:extLst>
                    <a:ext uri="{A12FA001-AC4F-418D-AE19-62706E023703}">
                      <ahyp:hlinkClr xmlns:ahyp="http://schemas.microsoft.com/office/drawing/2018/hyperlinkcolor" val="tx"/>
                    </a:ext>
                  </a:extLst>
                </a:hlinkClick>
              </a:rPr>
              <a:t>appdomain.cloud</a:t>
            </a:r>
            <a:r>
              <a:rPr lang="en-US" sz="1100" dirty="0">
                <a:solidFill>
                  <a:srgbClr val="002060"/>
                </a:solidFill>
                <a:highlight>
                  <a:srgbClr val="FFFF00"/>
                </a:highlight>
                <a:latin typeface="Titillium Web" panose="00000500000000000000" pitchFamily="2" charset="0"/>
                <a:hlinkClick r:id="rId5">
                  <a:extLst>
                    <a:ext uri="{A12FA001-AC4F-418D-AE19-62706E023703}">
                      <ahyp:hlinkClr xmlns:ahyp="http://schemas.microsoft.com/office/drawing/2018/hyperlinkcolor" val="tx"/>
                    </a:ext>
                  </a:extLst>
                </a:hlinkClick>
              </a:rPr>
              <a:t>)</a:t>
            </a:r>
            <a:endParaRPr lang="it-IT" sz="1100" dirty="0">
              <a:solidFill>
                <a:srgbClr val="002060"/>
              </a:solidFill>
              <a:highlight>
                <a:srgbClr val="FFFF00"/>
              </a:highlight>
              <a:latin typeface="Titillium Web" panose="00000500000000000000" pitchFamily="2" charset="0"/>
            </a:endParaRPr>
          </a:p>
        </p:txBody>
      </p:sp>
      <p:pic>
        <p:nvPicPr>
          <p:cNvPr id="34" name="Immagine 33">
            <a:extLst>
              <a:ext uri="{FF2B5EF4-FFF2-40B4-BE49-F238E27FC236}">
                <a16:creationId xmlns:a16="http://schemas.microsoft.com/office/drawing/2014/main" id="{8C5A44F1-7FD3-E3E4-FFEC-5B74799C4EC4}"/>
              </a:ext>
            </a:extLst>
          </p:cNvPr>
          <p:cNvPicPr>
            <a:picLocks noChangeAspect="1"/>
          </p:cNvPicPr>
          <p:nvPr/>
        </p:nvPicPr>
        <p:blipFill>
          <a:blip r:embed="rId6"/>
          <a:stretch>
            <a:fillRect/>
          </a:stretch>
        </p:blipFill>
        <p:spPr>
          <a:xfrm>
            <a:off x="9375610" y="1997921"/>
            <a:ext cx="2401267" cy="15440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5" name="CasellaDiTesto 34">
            <a:extLst>
              <a:ext uri="{FF2B5EF4-FFF2-40B4-BE49-F238E27FC236}">
                <a16:creationId xmlns:a16="http://schemas.microsoft.com/office/drawing/2014/main" id="{46CEF53C-9557-6C47-F6E4-203BB6A4C87E}"/>
              </a:ext>
            </a:extLst>
          </p:cNvPr>
          <p:cNvSpPr txBox="1"/>
          <p:nvPr/>
        </p:nvSpPr>
        <p:spPr>
          <a:xfrm>
            <a:off x="8858368" y="334944"/>
            <a:ext cx="681489" cy="276999"/>
          </a:xfrm>
          <a:prstGeom prst="rect">
            <a:avLst/>
          </a:prstGeom>
          <a:solidFill>
            <a:schemeClr val="bg1"/>
          </a:solidFill>
          <a:effectLst>
            <a:glow rad="101600">
              <a:srgbClr val="002060">
                <a:alpha val="60000"/>
              </a:srgbClr>
            </a:glow>
          </a:effectLst>
        </p:spPr>
        <p:txBody>
          <a:bodyPr wrap="square" rtlCol="0">
            <a:spAutoFit/>
          </a:bodyPr>
          <a:lstStyle>
            <a:defPPr>
              <a:defRPr lang="it-IT"/>
            </a:defPPr>
            <a:lvl1pPr>
              <a:defRPr sz="1200" b="1">
                <a:solidFill>
                  <a:srgbClr val="002060"/>
                </a:solidFill>
                <a:latin typeface="Titillium Web" panose="00000500000000000000" pitchFamily="2" charset="0"/>
              </a:defRPr>
            </a:lvl1pPr>
          </a:lstStyle>
          <a:p>
            <a:r>
              <a:rPr lang="it-IT" dirty="0"/>
              <a:t>BANDO</a:t>
            </a:r>
          </a:p>
        </p:txBody>
      </p:sp>
      <p:sp>
        <p:nvSpPr>
          <p:cNvPr id="36" name="CasellaDiTesto 35">
            <a:extLst>
              <a:ext uri="{FF2B5EF4-FFF2-40B4-BE49-F238E27FC236}">
                <a16:creationId xmlns:a16="http://schemas.microsoft.com/office/drawing/2014/main" id="{5453101D-C834-2C2F-DAFC-FC2E330D6503}"/>
              </a:ext>
            </a:extLst>
          </p:cNvPr>
          <p:cNvSpPr txBox="1"/>
          <p:nvPr/>
        </p:nvSpPr>
        <p:spPr>
          <a:xfrm>
            <a:off x="9861589" y="1615563"/>
            <a:ext cx="572248" cy="276999"/>
          </a:xfrm>
          <a:prstGeom prst="rect">
            <a:avLst/>
          </a:prstGeom>
          <a:solidFill>
            <a:schemeClr val="bg1"/>
          </a:solidFill>
          <a:effectLst>
            <a:glow rad="101600">
              <a:srgbClr val="002060">
                <a:alpha val="60000"/>
              </a:srgbClr>
            </a:glow>
          </a:effectLst>
        </p:spPr>
        <p:txBody>
          <a:bodyPr wrap="square" rtlCol="0">
            <a:spAutoFit/>
          </a:bodyPr>
          <a:lstStyle>
            <a:defPPr>
              <a:defRPr lang="it-IT"/>
            </a:defPPr>
            <a:lvl1pPr>
              <a:defRPr sz="1200" b="1">
                <a:solidFill>
                  <a:srgbClr val="002060"/>
                </a:solidFill>
                <a:latin typeface="Titillium Web" panose="00000500000000000000" pitchFamily="2" charset="0"/>
              </a:defRPr>
            </a:lvl1pPr>
          </a:lstStyle>
          <a:p>
            <a:r>
              <a:rPr lang="it-IT" dirty="0"/>
              <a:t>FAQ</a:t>
            </a:r>
          </a:p>
        </p:txBody>
      </p:sp>
      <p:sp>
        <p:nvSpPr>
          <p:cNvPr id="37" name="CasellaDiTesto 36">
            <a:extLst>
              <a:ext uri="{FF2B5EF4-FFF2-40B4-BE49-F238E27FC236}">
                <a16:creationId xmlns:a16="http://schemas.microsoft.com/office/drawing/2014/main" id="{090CE2E0-A0A1-06C0-0729-6BE935338EA6}"/>
              </a:ext>
            </a:extLst>
          </p:cNvPr>
          <p:cNvSpPr txBox="1"/>
          <p:nvPr/>
        </p:nvSpPr>
        <p:spPr>
          <a:xfrm>
            <a:off x="10147713" y="1145351"/>
            <a:ext cx="863025" cy="276999"/>
          </a:xfrm>
          <a:prstGeom prst="rect">
            <a:avLst/>
          </a:prstGeom>
          <a:solidFill>
            <a:schemeClr val="bg1"/>
          </a:solidFill>
          <a:effectLst>
            <a:glow rad="101600">
              <a:srgbClr val="002060">
                <a:alpha val="60000"/>
              </a:srgbClr>
            </a:glow>
          </a:effectLst>
        </p:spPr>
        <p:txBody>
          <a:bodyPr wrap="square" rtlCol="0">
            <a:spAutoFit/>
          </a:bodyPr>
          <a:lstStyle>
            <a:defPPr>
              <a:defRPr lang="it-IT"/>
            </a:defPPr>
            <a:lvl1pPr>
              <a:defRPr sz="1200" b="1">
                <a:solidFill>
                  <a:srgbClr val="002060"/>
                </a:solidFill>
                <a:latin typeface="Titillium Web" panose="00000500000000000000" pitchFamily="2" charset="0"/>
              </a:defRPr>
            </a:lvl1pPr>
          </a:lstStyle>
          <a:p>
            <a:r>
              <a:rPr lang="it-IT" dirty="0"/>
              <a:t>ALLEGATI</a:t>
            </a:r>
          </a:p>
        </p:txBody>
      </p:sp>
      <p:sp>
        <p:nvSpPr>
          <p:cNvPr id="38" name="CasellaDiTesto 37">
            <a:extLst>
              <a:ext uri="{FF2B5EF4-FFF2-40B4-BE49-F238E27FC236}">
                <a16:creationId xmlns:a16="http://schemas.microsoft.com/office/drawing/2014/main" id="{463CC10E-AAB8-B205-91C5-2282AB78D61A}"/>
              </a:ext>
            </a:extLst>
          </p:cNvPr>
          <p:cNvSpPr txBox="1"/>
          <p:nvPr/>
        </p:nvSpPr>
        <p:spPr>
          <a:xfrm rot="558823">
            <a:off x="9701581" y="550683"/>
            <a:ext cx="623161" cy="276999"/>
          </a:xfrm>
          <a:prstGeom prst="rect">
            <a:avLst/>
          </a:prstGeom>
          <a:solidFill>
            <a:schemeClr val="bg1"/>
          </a:solidFill>
          <a:effectLst>
            <a:glow rad="101600">
              <a:srgbClr val="002060">
                <a:alpha val="60000"/>
              </a:srgbClr>
            </a:glow>
          </a:effectLst>
        </p:spPr>
        <p:txBody>
          <a:bodyPr wrap="square" rtlCol="0">
            <a:spAutoFit/>
          </a:bodyPr>
          <a:lstStyle/>
          <a:p>
            <a:r>
              <a:rPr lang="it-IT" sz="1200" b="1" dirty="0">
                <a:solidFill>
                  <a:srgbClr val="002060"/>
                </a:solidFill>
                <a:latin typeface="Titillium Web" panose="00000500000000000000" pitchFamily="2" charset="0"/>
              </a:rPr>
              <a:t>GUIDE</a:t>
            </a:r>
          </a:p>
        </p:txBody>
      </p:sp>
      <p:sp>
        <p:nvSpPr>
          <p:cNvPr id="39" name="CasellaDiTesto 38">
            <a:extLst>
              <a:ext uri="{FF2B5EF4-FFF2-40B4-BE49-F238E27FC236}">
                <a16:creationId xmlns:a16="http://schemas.microsoft.com/office/drawing/2014/main" id="{4B99C2FD-0842-5FD2-F9D3-FA1218F2232D}"/>
              </a:ext>
            </a:extLst>
          </p:cNvPr>
          <p:cNvSpPr txBox="1"/>
          <p:nvPr/>
        </p:nvSpPr>
        <p:spPr>
          <a:xfrm rot="21316406">
            <a:off x="7899852" y="967818"/>
            <a:ext cx="958844" cy="276999"/>
          </a:xfrm>
          <a:prstGeom prst="rect">
            <a:avLst/>
          </a:prstGeom>
          <a:solidFill>
            <a:schemeClr val="bg1"/>
          </a:solidFill>
          <a:effectLst>
            <a:glow rad="101600">
              <a:srgbClr val="002060">
                <a:alpha val="60000"/>
              </a:srgbClr>
            </a:glow>
          </a:effectLst>
        </p:spPr>
        <p:txBody>
          <a:bodyPr wrap="square" rtlCol="0">
            <a:spAutoFit/>
          </a:bodyPr>
          <a:lstStyle>
            <a:defPPr>
              <a:defRPr lang="it-IT"/>
            </a:defPPr>
            <a:lvl1pPr>
              <a:defRPr sz="1200" b="1">
                <a:solidFill>
                  <a:srgbClr val="002060"/>
                </a:solidFill>
                <a:latin typeface="Titillium Web" panose="00000500000000000000" pitchFamily="2" charset="0"/>
              </a:defRPr>
            </a:lvl1pPr>
          </a:lstStyle>
          <a:p>
            <a:r>
              <a:rPr lang="it-IT" dirty="0"/>
              <a:t>ISTRUZIONI</a:t>
            </a:r>
          </a:p>
        </p:txBody>
      </p:sp>
      <p:sp>
        <p:nvSpPr>
          <p:cNvPr id="8" name="CasellaDiTesto 7">
            <a:extLst>
              <a:ext uri="{FF2B5EF4-FFF2-40B4-BE49-F238E27FC236}">
                <a16:creationId xmlns:a16="http://schemas.microsoft.com/office/drawing/2014/main" id="{31AA5645-BCB5-DE2A-4A74-CCD7FC5ABF69}"/>
              </a:ext>
            </a:extLst>
          </p:cNvPr>
          <p:cNvSpPr txBox="1"/>
          <p:nvPr/>
        </p:nvSpPr>
        <p:spPr>
          <a:xfrm>
            <a:off x="77252" y="116224"/>
            <a:ext cx="4643021" cy="461665"/>
          </a:xfrm>
          <a:prstGeom prst="rect">
            <a:avLst/>
          </a:prstGeom>
          <a:noFill/>
        </p:spPr>
        <p:txBody>
          <a:bodyPr wrap="square" rtlCol="0">
            <a:spAutoFit/>
          </a:bodyPr>
          <a:lstStyle/>
          <a:p>
            <a:r>
              <a:rPr lang="it-IT" sz="2400" b="1" dirty="0">
                <a:solidFill>
                  <a:srgbClr val="002060"/>
                </a:solidFill>
                <a:latin typeface="Titillium Web" panose="00000500000000000000" pitchFamily="2" charset="0"/>
              </a:rPr>
              <a:t>ASSISTENTE VIRTUALE</a:t>
            </a:r>
          </a:p>
        </p:txBody>
      </p:sp>
      <p:grpSp>
        <p:nvGrpSpPr>
          <p:cNvPr id="2" name="Gruppo 1">
            <a:extLst>
              <a:ext uri="{FF2B5EF4-FFF2-40B4-BE49-F238E27FC236}">
                <a16:creationId xmlns:a16="http://schemas.microsoft.com/office/drawing/2014/main" id="{74938357-4DB0-A614-F371-179201013305}"/>
              </a:ext>
            </a:extLst>
          </p:cNvPr>
          <p:cNvGrpSpPr/>
          <p:nvPr/>
        </p:nvGrpSpPr>
        <p:grpSpPr>
          <a:xfrm flipH="1">
            <a:off x="210079" y="3008841"/>
            <a:ext cx="1279157" cy="1440010"/>
            <a:chOff x="9447729" y="5105517"/>
            <a:chExt cx="1370861" cy="1506366"/>
          </a:xfrm>
          <a:effectLst>
            <a:outerShdw blurRad="76200" dir="13500000" sy="23000" kx="1200000" algn="br" rotWithShape="0">
              <a:prstClr val="black">
                <a:alpha val="20000"/>
              </a:prstClr>
            </a:outerShdw>
          </a:effectLst>
        </p:grpSpPr>
        <p:pic>
          <p:nvPicPr>
            <p:cNvPr id="13" name="Elemento grafico 12" descr="Buona idea contorno">
              <a:extLst>
                <a:ext uri="{FF2B5EF4-FFF2-40B4-BE49-F238E27FC236}">
                  <a16:creationId xmlns:a16="http://schemas.microsoft.com/office/drawing/2014/main" id="{3D2F352C-622D-589E-BD07-D32A95C9A5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447729" y="5105517"/>
              <a:ext cx="1370861" cy="1506366"/>
            </a:xfrm>
            <a:prstGeom prst="rect">
              <a:avLst/>
            </a:prstGeom>
          </p:spPr>
        </p:pic>
        <p:pic>
          <p:nvPicPr>
            <p:cNvPr id="17" name="Elemento grafico 16" descr="Luci accese con riempimento a tinta unita">
              <a:extLst>
                <a:ext uri="{FF2B5EF4-FFF2-40B4-BE49-F238E27FC236}">
                  <a16:creationId xmlns:a16="http://schemas.microsoft.com/office/drawing/2014/main" id="{441FBD02-F2E4-BFAF-EB71-CDD639291F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76712" y="5248275"/>
              <a:ext cx="846846" cy="846846"/>
            </a:xfrm>
            <a:prstGeom prst="rect">
              <a:avLst/>
            </a:prstGeom>
            <a:effectLst>
              <a:glow rad="101600">
                <a:schemeClr val="accent4">
                  <a:satMod val="175000"/>
                  <a:alpha val="40000"/>
                </a:schemeClr>
              </a:glow>
            </a:effectLst>
          </p:spPr>
        </p:pic>
      </p:grpSp>
      <p:pic>
        <p:nvPicPr>
          <p:cNvPr id="19" name="Immagine 18">
            <a:extLst>
              <a:ext uri="{FF2B5EF4-FFF2-40B4-BE49-F238E27FC236}">
                <a16:creationId xmlns:a16="http://schemas.microsoft.com/office/drawing/2014/main" id="{DAC2C547-01C8-08EF-2000-ACBABF92BD27}"/>
              </a:ext>
            </a:extLst>
          </p:cNvPr>
          <p:cNvPicPr>
            <a:picLocks noChangeAspect="1"/>
          </p:cNvPicPr>
          <p:nvPr/>
        </p:nvPicPr>
        <p:blipFill>
          <a:blip r:embed="rId11"/>
          <a:stretch>
            <a:fillRect/>
          </a:stretch>
        </p:blipFill>
        <p:spPr>
          <a:xfrm>
            <a:off x="1369324" y="1552893"/>
            <a:ext cx="2948856" cy="4875588"/>
          </a:xfrm>
          <a:prstGeom prst="rect">
            <a:avLst/>
          </a:prstGeom>
          <a:ln>
            <a:solidFill>
              <a:srgbClr val="FF0000"/>
            </a:solidFill>
          </a:ln>
        </p:spPr>
      </p:pic>
      <p:pic>
        <p:nvPicPr>
          <p:cNvPr id="21" name="Immagine 20">
            <a:extLst>
              <a:ext uri="{FF2B5EF4-FFF2-40B4-BE49-F238E27FC236}">
                <a16:creationId xmlns:a16="http://schemas.microsoft.com/office/drawing/2014/main" id="{C7136E51-E3D2-1C10-B1BA-32407B2FB248}"/>
              </a:ext>
            </a:extLst>
          </p:cNvPr>
          <p:cNvPicPr>
            <a:picLocks noChangeAspect="1"/>
          </p:cNvPicPr>
          <p:nvPr/>
        </p:nvPicPr>
        <p:blipFill rotWithShape="1">
          <a:blip r:embed="rId12"/>
          <a:srcRect b="35827"/>
          <a:stretch/>
        </p:blipFill>
        <p:spPr>
          <a:xfrm>
            <a:off x="4440799" y="2911750"/>
            <a:ext cx="3185447" cy="3530870"/>
          </a:xfrm>
          <a:prstGeom prst="rect">
            <a:avLst/>
          </a:prstGeom>
          <a:ln>
            <a:solidFill>
              <a:srgbClr val="CC00FF"/>
            </a:solidFill>
          </a:ln>
        </p:spPr>
      </p:pic>
      <p:pic>
        <p:nvPicPr>
          <p:cNvPr id="22" name="Immagine 21">
            <a:extLst>
              <a:ext uri="{FF2B5EF4-FFF2-40B4-BE49-F238E27FC236}">
                <a16:creationId xmlns:a16="http://schemas.microsoft.com/office/drawing/2014/main" id="{CD405886-7134-2CFB-3F44-449F8160781C}"/>
              </a:ext>
            </a:extLst>
          </p:cNvPr>
          <p:cNvPicPr>
            <a:picLocks noChangeAspect="1"/>
          </p:cNvPicPr>
          <p:nvPr/>
        </p:nvPicPr>
        <p:blipFill rotWithShape="1">
          <a:blip r:embed="rId13"/>
          <a:srcRect b="32910"/>
          <a:stretch/>
        </p:blipFill>
        <p:spPr>
          <a:xfrm>
            <a:off x="7811368" y="3139982"/>
            <a:ext cx="2826453" cy="3299811"/>
          </a:xfrm>
          <a:prstGeom prst="rect">
            <a:avLst/>
          </a:prstGeom>
          <a:ln>
            <a:solidFill>
              <a:srgbClr val="C00000"/>
            </a:solidFill>
          </a:ln>
        </p:spPr>
      </p:pic>
      <p:grpSp>
        <p:nvGrpSpPr>
          <p:cNvPr id="3" name="Gruppo 2">
            <a:extLst>
              <a:ext uri="{FF2B5EF4-FFF2-40B4-BE49-F238E27FC236}">
                <a16:creationId xmlns:a16="http://schemas.microsoft.com/office/drawing/2014/main" id="{9D75E424-91AD-1C3D-9AC5-F9E59EA2BA2C}"/>
              </a:ext>
            </a:extLst>
          </p:cNvPr>
          <p:cNvGrpSpPr/>
          <p:nvPr/>
        </p:nvGrpSpPr>
        <p:grpSpPr>
          <a:xfrm>
            <a:off x="0" y="5847251"/>
            <a:ext cx="12192000" cy="1010749"/>
            <a:chOff x="1131816" y="4999408"/>
            <a:chExt cx="12192000" cy="1010749"/>
          </a:xfrm>
        </p:grpSpPr>
        <p:pic>
          <p:nvPicPr>
            <p:cNvPr id="4" name="Segnaposto contenuto 11" descr="Immagine che contiene testo, schermata, design, Carattere&#10;&#10;Descrizione generata automaticamente">
              <a:extLst>
                <a:ext uri="{FF2B5EF4-FFF2-40B4-BE49-F238E27FC236}">
                  <a16:creationId xmlns:a16="http://schemas.microsoft.com/office/drawing/2014/main" id="{6E6953E5-5375-1FF5-755C-E702338CD2A6}"/>
                </a:ext>
              </a:extLst>
            </p:cNvPr>
            <p:cNvPicPr/>
            <p:nvPr/>
          </p:nvPicPr>
          <p:blipFill>
            <a:blip r:embed="rId14"/>
            <a:stretch>
              <a:fillRect/>
            </a:stretch>
          </p:blipFill>
          <p:spPr>
            <a:xfrm>
              <a:off x="1373873" y="4999408"/>
              <a:ext cx="408340" cy="862691"/>
            </a:xfrm>
            <a:prstGeom prst="rect">
              <a:avLst/>
            </a:prstGeom>
            <a:ln>
              <a:noFill/>
            </a:ln>
          </p:spPr>
        </p:pic>
        <p:sp>
          <p:nvSpPr>
            <p:cNvPr id="5" name="Rettangolo 4">
              <a:extLst>
                <a:ext uri="{FF2B5EF4-FFF2-40B4-BE49-F238E27FC236}">
                  <a16:creationId xmlns:a16="http://schemas.microsoft.com/office/drawing/2014/main" id="{CBCB646E-F0AB-E774-72B0-6B5A43F4B895}"/>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539717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002" y="187719"/>
            <a:ext cx="3385198" cy="694416"/>
          </a:xfrm>
        </p:spPr>
        <p:txBody>
          <a:bodyPr/>
          <a:lstStyle/>
          <a:p>
            <a:r>
              <a:rPr lang="it-IT" dirty="0"/>
              <a:t>Avviso pubblico ISI 2023</a:t>
            </a:r>
            <a:br>
              <a:rPr lang="it-IT" dirty="0"/>
            </a:br>
            <a:r>
              <a:rPr lang="it-IT" dirty="0"/>
              <a:t>Timing/dati </a:t>
            </a: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89E2B-7837-6B45-9BB2-CC8B24B0904A}" type="slidenum">
              <a:rPr kumimoji="0" lang="it-IT" sz="1000" b="0" i="0" u="none" strike="noStrike" kern="1200" cap="none" spc="0" normalizeH="0" baseline="0" noProof="0" smtClean="0">
                <a:ln>
                  <a:noFill/>
                </a:ln>
                <a:solidFill>
                  <a:prstClr val="white">
                    <a:lumMod val="95000"/>
                  </a:prstClr>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000" b="0" i="0" u="none" strike="noStrike" kern="1200" cap="none" spc="0" normalizeH="0" baseline="0" noProof="0" dirty="0">
              <a:ln>
                <a:noFill/>
              </a:ln>
              <a:solidFill>
                <a:prstClr val="white">
                  <a:lumMod val="95000"/>
                </a:prstClr>
              </a:solidFill>
              <a:effectLst/>
              <a:uLnTx/>
              <a:uFillTx/>
              <a:latin typeface="Verdana" charset="0"/>
              <a:ea typeface="Verdana" charset="0"/>
            </a:endParaRPr>
          </a:p>
        </p:txBody>
      </p:sp>
      <p:pic>
        <p:nvPicPr>
          <p:cNvPr id="8" name="Immagine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0002" y="2703567"/>
            <a:ext cx="1692952" cy="1696977"/>
          </a:xfrm>
          <a:prstGeom prst="rect">
            <a:avLst/>
          </a:prstGeom>
          <a:ln>
            <a:noFill/>
          </a:ln>
          <a:effectLst>
            <a:softEdge rad="112500"/>
          </a:effectLst>
        </p:spPr>
      </p:pic>
      <p:sp>
        <p:nvSpPr>
          <p:cNvPr id="12" name="Freccia a destra 36"/>
          <p:cNvSpPr/>
          <p:nvPr/>
        </p:nvSpPr>
        <p:spPr>
          <a:xfrm>
            <a:off x="1656000" y="3616802"/>
            <a:ext cx="8882585" cy="1476000"/>
          </a:xfrm>
          <a:prstGeom prst="rightArrow">
            <a:avLst/>
          </a:prstGeom>
          <a:solidFill>
            <a:schemeClr val="bg2"/>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ccia a destra 37"/>
          <p:cNvSpPr/>
          <p:nvPr/>
        </p:nvSpPr>
        <p:spPr>
          <a:xfrm>
            <a:off x="1653453" y="1533956"/>
            <a:ext cx="8882585" cy="1476000"/>
          </a:xfrm>
          <a:prstGeom prst="rightArrow">
            <a:avLst/>
          </a:prstGeom>
          <a:solidFill>
            <a:schemeClr val="bg2"/>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Fumetto 1 38"/>
          <p:cNvSpPr/>
          <p:nvPr/>
        </p:nvSpPr>
        <p:spPr>
          <a:xfrm>
            <a:off x="1692906" y="1163486"/>
            <a:ext cx="1367775" cy="580220"/>
          </a:xfrm>
          <a:prstGeom prst="wedgeRectCallout">
            <a:avLst>
              <a:gd name="adj1" fmla="val -3032"/>
              <a:gd name="adj2" fmla="val 70876"/>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30 maggio 2024</a:t>
            </a:r>
          </a:p>
        </p:txBody>
      </p:sp>
      <p:sp>
        <p:nvSpPr>
          <p:cNvPr id="16" name="CasellaDiTesto 40"/>
          <p:cNvSpPr txBox="1"/>
          <p:nvPr/>
        </p:nvSpPr>
        <p:spPr>
          <a:xfrm>
            <a:off x="1977798" y="1921850"/>
            <a:ext cx="9877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15.188</a:t>
            </a:r>
          </a:p>
        </p:txBody>
      </p:sp>
      <p:sp>
        <p:nvSpPr>
          <p:cNvPr id="18" name="Pergamena 1 42"/>
          <p:cNvSpPr/>
          <p:nvPr/>
        </p:nvSpPr>
        <p:spPr>
          <a:xfrm>
            <a:off x="10358298" y="921381"/>
            <a:ext cx="1764000" cy="1734961"/>
          </a:xfrm>
          <a:prstGeom prst="verticalScroll">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5 luglio</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ELENCO</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PROVVISORIO</a:t>
            </a:r>
          </a:p>
        </p:txBody>
      </p:sp>
      <p:sp>
        <p:nvSpPr>
          <p:cNvPr id="19" name="CasellaDiTesto 43"/>
          <p:cNvSpPr txBox="1"/>
          <p:nvPr/>
        </p:nvSpPr>
        <p:spPr>
          <a:xfrm>
            <a:off x="6851222" y="2446557"/>
            <a:ext cx="2384345"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3.437</a:t>
            </a: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Ammessi</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€ 283.126.880 Assegnato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€ 48.079.432 Residuo</a:t>
            </a:r>
          </a:p>
        </p:txBody>
      </p:sp>
      <p:sp>
        <p:nvSpPr>
          <p:cNvPr id="20" name="CasellaDiTesto 44"/>
          <p:cNvSpPr txBox="1"/>
          <p:nvPr/>
        </p:nvSpPr>
        <p:spPr>
          <a:xfrm>
            <a:off x="3887558" y="2145099"/>
            <a:ext cx="2384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€ 177.193.688 Assegnato </a:t>
            </a:r>
          </a:p>
        </p:txBody>
      </p:sp>
      <p:sp>
        <p:nvSpPr>
          <p:cNvPr id="21" name="Fumetto 1 45"/>
          <p:cNvSpPr/>
          <p:nvPr/>
        </p:nvSpPr>
        <p:spPr>
          <a:xfrm>
            <a:off x="1934488" y="4740239"/>
            <a:ext cx="1141039" cy="942211"/>
          </a:xfrm>
          <a:prstGeom prst="wedgeRectCallout">
            <a:avLst>
              <a:gd name="adj1" fmla="val -6593"/>
              <a:gd name="adj2" fmla="val -65539"/>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UPLOAD</a:t>
            </a: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Fumetto 1 46"/>
          <p:cNvSpPr/>
          <p:nvPr/>
        </p:nvSpPr>
        <p:spPr>
          <a:xfrm>
            <a:off x="3536524" y="4889984"/>
            <a:ext cx="1266327" cy="815393"/>
          </a:xfrm>
          <a:prstGeom prst="wedgeRectCallout">
            <a:avLst>
              <a:gd name="adj1" fmla="val -8660"/>
              <a:gd name="adj2" fmla="val -67379"/>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24 settembre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DECADUTE</a:t>
            </a:r>
            <a:endPar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Fumetto 1 47"/>
          <p:cNvSpPr/>
          <p:nvPr/>
        </p:nvSpPr>
        <p:spPr>
          <a:xfrm>
            <a:off x="5652892" y="4909963"/>
            <a:ext cx="1531261" cy="507898"/>
          </a:xfrm>
          <a:prstGeom prst="wedgeRectCallout">
            <a:avLst>
              <a:gd name="adj1" fmla="val -3849"/>
              <a:gd name="adj2" fmla="val -84167"/>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ELABORAZIONE</a:t>
            </a:r>
            <a:endParaRPr kumimoji="0" lang="it-IT" sz="1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Fumetto 1 49"/>
          <p:cNvSpPr/>
          <p:nvPr/>
        </p:nvSpPr>
        <p:spPr>
          <a:xfrm>
            <a:off x="3887558" y="351549"/>
            <a:ext cx="1466320" cy="1280813"/>
          </a:xfrm>
          <a:prstGeom prst="wedgeRectCallout">
            <a:avLst>
              <a:gd name="adj1" fmla="val -3032"/>
              <a:gd name="adj2" fmla="val 70876"/>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giugno</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59 ELENCHI Ncd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No-CLICKDAY</a:t>
            </a:r>
          </a:p>
        </p:txBody>
      </p:sp>
      <p:sp>
        <p:nvSpPr>
          <p:cNvPr id="27" name="Pergamena 1 51"/>
          <p:cNvSpPr/>
          <p:nvPr/>
        </p:nvSpPr>
        <p:spPr>
          <a:xfrm>
            <a:off x="10358298" y="3703224"/>
            <a:ext cx="1764000" cy="1852667"/>
          </a:xfrm>
          <a:prstGeom prst="verticalScroll">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29 ottobre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ELENCO </a:t>
            </a:r>
            <a:r>
              <a:rPr kumimoji="0" lang="it-IT" sz="105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DEFINITIVO</a:t>
            </a:r>
            <a:endPar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CasellaDiTesto 52"/>
          <p:cNvSpPr txBox="1"/>
          <p:nvPr/>
        </p:nvSpPr>
        <p:spPr>
          <a:xfrm>
            <a:off x="3082862" y="4298830"/>
            <a:ext cx="214994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Importo € 41.224.785</a:t>
            </a:r>
          </a:p>
        </p:txBody>
      </p:sp>
      <p:sp>
        <p:nvSpPr>
          <p:cNvPr id="30" name="CasellaDiTesto 54"/>
          <p:cNvSpPr txBox="1"/>
          <p:nvPr/>
        </p:nvSpPr>
        <p:spPr>
          <a:xfrm>
            <a:off x="10797750" y="5120002"/>
            <a:ext cx="922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6.305</a:t>
            </a:r>
          </a:p>
        </p:txBody>
      </p:sp>
      <p:sp>
        <p:nvSpPr>
          <p:cNvPr id="31" name="CasellaDiTesto 55"/>
          <p:cNvSpPr txBox="1"/>
          <p:nvPr/>
        </p:nvSpPr>
        <p:spPr>
          <a:xfrm>
            <a:off x="4050075" y="1900892"/>
            <a:ext cx="18149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2.243</a:t>
            </a: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Ammessi</a:t>
            </a:r>
          </a:p>
        </p:txBody>
      </p:sp>
      <p:sp>
        <p:nvSpPr>
          <p:cNvPr id="33" name="CasellaDiTesto 57"/>
          <p:cNvSpPr txBox="1"/>
          <p:nvPr/>
        </p:nvSpPr>
        <p:spPr>
          <a:xfrm>
            <a:off x="10779274" y="2035151"/>
            <a:ext cx="9220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5.680</a:t>
            </a:r>
          </a:p>
        </p:txBody>
      </p:sp>
      <p:sp>
        <p:nvSpPr>
          <p:cNvPr id="34" name="CasellaDiTesto 58"/>
          <p:cNvSpPr txBox="1"/>
          <p:nvPr/>
        </p:nvSpPr>
        <p:spPr>
          <a:xfrm>
            <a:off x="3848164" y="4000408"/>
            <a:ext cx="6222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614</a:t>
            </a:r>
          </a:p>
        </p:txBody>
      </p:sp>
      <p:pic>
        <p:nvPicPr>
          <p:cNvPr id="3" name="Immagine 85"/>
          <p:cNvPicPr>
            <a:picLocks noChangeAspect="1"/>
          </p:cNvPicPr>
          <p:nvPr/>
        </p:nvPicPr>
        <p:blipFill>
          <a:blip r:embed="rId5"/>
          <a:stretch>
            <a:fillRect/>
          </a:stretch>
        </p:blipFill>
        <p:spPr>
          <a:xfrm>
            <a:off x="1989135" y="4956535"/>
            <a:ext cx="1061669" cy="735017"/>
          </a:xfrm>
          <a:prstGeom prst="rect">
            <a:avLst/>
          </a:prstGeom>
        </p:spPr>
      </p:pic>
      <p:sp>
        <p:nvSpPr>
          <p:cNvPr id="11" name="CasellaDiTesto 10"/>
          <p:cNvSpPr txBox="1"/>
          <p:nvPr/>
        </p:nvSpPr>
        <p:spPr>
          <a:xfrm>
            <a:off x="-4193" y="797113"/>
            <a:ext cx="15616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€ 508,4 mln</a:t>
            </a:r>
          </a:p>
        </p:txBody>
      </p:sp>
      <p:sp>
        <p:nvSpPr>
          <p:cNvPr id="10" name="CasellaDiTesto 9">
            <a:extLst>
              <a:ext uri="{FF2B5EF4-FFF2-40B4-BE49-F238E27FC236}">
                <a16:creationId xmlns:a16="http://schemas.microsoft.com/office/drawing/2014/main" id="{AE0DE4A2-E2D5-08A8-D994-9D9BC07E7092}"/>
              </a:ext>
            </a:extLst>
          </p:cNvPr>
          <p:cNvSpPr txBox="1"/>
          <p:nvPr/>
        </p:nvSpPr>
        <p:spPr>
          <a:xfrm>
            <a:off x="1877020" y="2144107"/>
            <a:ext cx="12282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Registrate</a:t>
            </a: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p:txBody>
      </p:sp>
      <p:sp>
        <p:nvSpPr>
          <p:cNvPr id="17" name="CasellaDiTesto 41"/>
          <p:cNvSpPr txBox="1"/>
          <p:nvPr/>
        </p:nvSpPr>
        <p:spPr>
          <a:xfrm>
            <a:off x="6783304" y="1889674"/>
            <a:ext cx="22733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12.439</a:t>
            </a: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Partecipanti</a:t>
            </a:r>
          </a:p>
          <a:p>
            <a:pPr marL="26670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Calibri" panose="020F0502020204030204"/>
                <a:ea typeface="+mn-ea"/>
                <a:cs typeface="+mn-cs"/>
              </a:rPr>
              <a:t>(32 esclusi – non part 506)</a:t>
            </a:r>
          </a:p>
        </p:txBody>
      </p:sp>
      <p:sp>
        <p:nvSpPr>
          <p:cNvPr id="24" name="Fumetto 1 48"/>
          <p:cNvSpPr/>
          <p:nvPr/>
        </p:nvSpPr>
        <p:spPr>
          <a:xfrm>
            <a:off x="6952575" y="327068"/>
            <a:ext cx="1278039" cy="1280813"/>
          </a:xfrm>
          <a:prstGeom prst="wedgeRectCallout">
            <a:avLst>
              <a:gd name="adj1" fmla="val -3032"/>
              <a:gd name="adj2" fmla="val 70876"/>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19 giugno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Click </a:t>
            </a:r>
            <a:r>
              <a:rPr kumimoji="0" lang="it-IT" sz="12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day</a:t>
            </a:r>
            <a:endPar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 name="CasellaDiTesto 52">
            <a:extLst>
              <a:ext uri="{FF2B5EF4-FFF2-40B4-BE49-F238E27FC236}">
                <a16:creationId xmlns:a16="http://schemas.microsoft.com/office/drawing/2014/main" id="{8AEC03AB-3F92-36E9-3540-F18FF581D581}"/>
              </a:ext>
            </a:extLst>
          </p:cNvPr>
          <p:cNvSpPr txBox="1"/>
          <p:nvPr/>
        </p:nvSpPr>
        <p:spPr>
          <a:xfrm>
            <a:off x="7800252" y="4290237"/>
            <a:ext cx="209704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Importo € 89.102.483</a:t>
            </a:r>
          </a:p>
        </p:txBody>
      </p:sp>
      <p:sp>
        <p:nvSpPr>
          <p:cNvPr id="41" name="CasellaDiTesto 58">
            <a:extLst>
              <a:ext uri="{FF2B5EF4-FFF2-40B4-BE49-F238E27FC236}">
                <a16:creationId xmlns:a16="http://schemas.microsoft.com/office/drawing/2014/main" id="{F5988247-C29D-846B-F8EE-F09C882394FB}"/>
              </a:ext>
            </a:extLst>
          </p:cNvPr>
          <p:cNvSpPr txBox="1"/>
          <p:nvPr/>
        </p:nvSpPr>
        <p:spPr>
          <a:xfrm>
            <a:off x="8316082" y="4002966"/>
            <a:ext cx="8418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1.239</a:t>
            </a: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 name="Fumetto 1 46">
            <a:extLst>
              <a:ext uri="{FF2B5EF4-FFF2-40B4-BE49-F238E27FC236}">
                <a16:creationId xmlns:a16="http://schemas.microsoft.com/office/drawing/2014/main" id="{5F5FDC4E-EC11-2D6B-DB99-5CCC2CC31EC5}"/>
              </a:ext>
            </a:extLst>
          </p:cNvPr>
          <p:cNvSpPr/>
          <p:nvPr/>
        </p:nvSpPr>
        <p:spPr>
          <a:xfrm>
            <a:off x="8085975" y="4863968"/>
            <a:ext cx="1531260" cy="510916"/>
          </a:xfrm>
          <a:prstGeom prst="wedgeRectCallout">
            <a:avLst>
              <a:gd name="adj1" fmla="val -4573"/>
              <a:gd name="adj2" fmla="val -76816"/>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SUBENTRATE</a:t>
            </a:r>
          </a:p>
        </p:txBody>
      </p:sp>
      <p:sp>
        <p:nvSpPr>
          <p:cNvPr id="43" name="CasellaDiTesto 43">
            <a:extLst>
              <a:ext uri="{FF2B5EF4-FFF2-40B4-BE49-F238E27FC236}">
                <a16:creationId xmlns:a16="http://schemas.microsoft.com/office/drawing/2014/main" id="{06F456BC-2B37-6A44-C411-187FC0F0CA84}"/>
              </a:ext>
            </a:extLst>
          </p:cNvPr>
          <p:cNvSpPr txBox="1"/>
          <p:nvPr/>
        </p:nvSpPr>
        <p:spPr>
          <a:xfrm>
            <a:off x="5368350" y="4055958"/>
            <a:ext cx="2197730" cy="500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€ 48.079.432 Residuo</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€ 41.224.785 Decadute</a:t>
            </a:r>
            <a:endPar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CasellaDiTesto 44">
            <a:extLst>
              <a:ext uri="{FF2B5EF4-FFF2-40B4-BE49-F238E27FC236}">
                <a16:creationId xmlns:a16="http://schemas.microsoft.com/office/drawing/2014/main" id="{3EEAD228-3279-48C2-FCFA-0F3E2803106D}"/>
              </a:ext>
            </a:extLst>
          </p:cNvPr>
          <p:cNvSpPr txBox="1"/>
          <p:nvPr/>
        </p:nvSpPr>
        <p:spPr>
          <a:xfrm>
            <a:off x="8737030" y="5699648"/>
            <a:ext cx="1481317" cy="500137"/>
          </a:xfrm>
          <a:prstGeom prst="rect">
            <a:avLst/>
          </a:prstGeom>
          <a:noFill/>
        </p:spPr>
        <p:txBody>
          <a:bodyPr wrap="square" rtlCol="0">
            <a:spAutoFit/>
          </a:bodyPr>
          <a:lstStyle>
            <a:defPPr>
              <a:defRPr lang="it-IT"/>
            </a:defPPr>
            <a:lvl1pPr>
              <a:spcBef>
                <a:spcPts val="300"/>
              </a:spcBef>
              <a:defRPr sz="12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Residuo finale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it-IT"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rPr>
              <a:t>€ 201.734</a:t>
            </a:r>
          </a:p>
        </p:txBody>
      </p:sp>
      <p:sp>
        <p:nvSpPr>
          <p:cNvPr id="7" name="CasellaDiTesto 6">
            <a:extLst>
              <a:ext uri="{FF2B5EF4-FFF2-40B4-BE49-F238E27FC236}">
                <a16:creationId xmlns:a16="http://schemas.microsoft.com/office/drawing/2014/main" id="{CC4187FA-F225-BFF8-7C9B-8959C6C04EDA}"/>
              </a:ext>
            </a:extLst>
          </p:cNvPr>
          <p:cNvSpPr txBox="1"/>
          <p:nvPr/>
        </p:nvSpPr>
        <p:spPr>
          <a:xfrm>
            <a:off x="10358299" y="2719524"/>
            <a:ext cx="1764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460.320.568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Assegnato </a:t>
            </a:r>
            <a:endPar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CasellaDiTesto 36">
            <a:extLst>
              <a:ext uri="{FF2B5EF4-FFF2-40B4-BE49-F238E27FC236}">
                <a16:creationId xmlns:a16="http://schemas.microsoft.com/office/drawing/2014/main" id="{3B55CCFE-9679-CA48-C85A-434B620A74EF}"/>
              </a:ext>
            </a:extLst>
          </p:cNvPr>
          <p:cNvSpPr txBox="1"/>
          <p:nvPr/>
        </p:nvSpPr>
        <p:spPr>
          <a:xfrm>
            <a:off x="1992894" y="4146738"/>
            <a:ext cx="9658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Lug-</a:t>
            </a:r>
            <a:r>
              <a:rPr kumimoji="0" lang="it-IT" sz="1800" b="1" i="0" u="none" strike="noStrike" kern="1200" cap="none" spc="0" normalizeH="0" baseline="0" noProof="0" dirty="0" err="1">
                <a:ln>
                  <a:noFill/>
                </a:ln>
                <a:solidFill>
                  <a:prstClr val="black"/>
                </a:solidFill>
                <a:effectLst/>
                <a:uLnTx/>
                <a:uFillTx/>
                <a:latin typeface="Calibri" panose="020F0502020204030204"/>
                <a:ea typeface="+mn-ea"/>
                <a:cs typeface="+mn-cs"/>
              </a:rPr>
              <a:t>Sett</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CasellaDiTesto 37">
            <a:extLst>
              <a:ext uri="{FF2B5EF4-FFF2-40B4-BE49-F238E27FC236}">
                <a16:creationId xmlns:a16="http://schemas.microsoft.com/office/drawing/2014/main" id="{89C68C0A-511B-6B8F-897E-8C0ACCA12CD8}"/>
              </a:ext>
            </a:extLst>
          </p:cNvPr>
          <p:cNvSpPr txBox="1"/>
          <p:nvPr/>
        </p:nvSpPr>
        <p:spPr>
          <a:xfrm>
            <a:off x="10358298" y="5623629"/>
            <a:ext cx="1764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€ 508.198.266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Assegnato </a:t>
            </a:r>
            <a:endParaRPr kumimoji="0" lang="it-IT"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CasellaDiTesto 43">
            <a:extLst>
              <a:ext uri="{FF2B5EF4-FFF2-40B4-BE49-F238E27FC236}">
                <a16:creationId xmlns:a16="http://schemas.microsoft.com/office/drawing/2014/main" id="{8EC4DF66-647E-3387-50DB-5F0BC38151C7}"/>
              </a:ext>
            </a:extLst>
          </p:cNvPr>
          <p:cNvSpPr txBox="1"/>
          <p:nvPr/>
        </p:nvSpPr>
        <p:spPr>
          <a:xfrm>
            <a:off x="10854217" y="853643"/>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mn-cs"/>
              </a:rPr>
              <a:t>Ammessi</a:t>
            </a:r>
          </a:p>
        </p:txBody>
      </p:sp>
      <p:sp>
        <p:nvSpPr>
          <p:cNvPr id="46" name="CasellaDiTesto 45">
            <a:extLst>
              <a:ext uri="{FF2B5EF4-FFF2-40B4-BE49-F238E27FC236}">
                <a16:creationId xmlns:a16="http://schemas.microsoft.com/office/drawing/2014/main" id="{694317D4-EAED-A85B-C56D-E1949FB470C2}"/>
              </a:ext>
            </a:extLst>
          </p:cNvPr>
          <p:cNvSpPr txBox="1"/>
          <p:nvPr/>
        </p:nvSpPr>
        <p:spPr>
          <a:xfrm>
            <a:off x="10854217" y="3636746"/>
            <a:ext cx="1053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2060"/>
                </a:solidFill>
                <a:effectLst/>
                <a:uLnTx/>
                <a:uFillTx/>
                <a:latin typeface="Calibri" panose="020F0502020204030204"/>
                <a:ea typeface="+mn-ea"/>
                <a:cs typeface="+mn-cs"/>
              </a:rPr>
              <a:t>Ammessi</a:t>
            </a:r>
          </a:p>
        </p:txBody>
      </p:sp>
      <p:sp>
        <p:nvSpPr>
          <p:cNvPr id="4" name="CasellaDiTesto 3">
            <a:extLst>
              <a:ext uri="{FF2B5EF4-FFF2-40B4-BE49-F238E27FC236}">
                <a16:creationId xmlns:a16="http://schemas.microsoft.com/office/drawing/2014/main" id="{E959C4A8-CCB3-A269-C68B-36BC6CE11079}"/>
              </a:ext>
            </a:extLst>
          </p:cNvPr>
          <p:cNvSpPr txBox="1"/>
          <p:nvPr/>
        </p:nvSpPr>
        <p:spPr>
          <a:xfrm>
            <a:off x="1977798" y="4767043"/>
            <a:ext cx="1073006" cy="338554"/>
          </a:xfrm>
          <a:prstGeom prst="rect">
            <a:avLst/>
          </a:prstGeom>
          <a:solidFill>
            <a:schemeClr val="bg1"/>
          </a:solidFill>
        </p:spPr>
        <p:txBody>
          <a:bodyPr wrap="square" rtlCol="0">
            <a:spAutoFit/>
          </a:bodyPr>
          <a:lstStyle/>
          <a:p>
            <a:r>
              <a:rPr lang="it-IT" sz="800" b="1" dirty="0">
                <a:solidFill>
                  <a:srgbClr val="002060"/>
                </a:solidFill>
                <a:latin typeface="Verdana" panose="020B0604030504040204" pitchFamily="34" charset="0"/>
                <a:ea typeface="Verdana" panose="020B0604030504040204" pitchFamily="34" charset="0"/>
              </a:rPr>
              <a:t>Caricamento documenti</a:t>
            </a:r>
          </a:p>
        </p:txBody>
      </p:sp>
      <p:pic>
        <p:nvPicPr>
          <p:cNvPr id="6" name="Segnaposto contenuto 11" descr="Immagine che contiene testo, schermata, design, Carattere&#10;&#10;Descrizione generata automaticamente">
            <a:extLst>
              <a:ext uri="{FF2B5EF4-FFF2-40B4-BE49-F238E27FC236}">
                <a16:creationId xmlns:a16="http://schemas.microsoft.com/office/drawing/2014/main" id="{FB3921E0-2714-BF2E-0E92-D05449175C88}"/>
              </a:ext>
            </a:extLst>
          </p:cNvPr>
          <p:cNvPicPr/>
          <p:nvPr/>
        </p:nvPicPr>
        <p:blipFill>
          <a:blip r:embed="rId6"/>
          <a:stretch>
            <a:fillRect/>
          </a:stretch>
        </p:blipFill>
        <p:spPr>
          <a:xfrm>
            <a:off x="470877" y="5793902"/>
            <a:ext cx="408340" cy="862691"/>
          </a:xfrm>
          <a:prstGeom prst="rect">
            <a:avLst/>
          </a:prstGeom>
        </p:spPr>
      </p:pic>
    </p:spTree>
    <p:extLst>
      <p:ext uri="{BB962C8B-B14F-4D97-AF65-F5344CB8AC3E}">
        <p14:creationId xmlns:p14="http://schemas.microsoft.com/office/powerpoint/2010/main" val="1632436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8DBAB2EC-1F14-7608-0BA6-04304DA99A2E}"/>
              </a:ext>
            </a:extLst>
          </p:cNvPr>
          <p:cNvSpPr/>
          <p:nvPr/>
        </p:nvSpPr>
        <p:spPr>
          <a:xfrm>
            <a:off x="2122397" y="112807"/>
            <a:ext cx="7680309" cy="400110"/>
          </a:xfrm>
          <a:prstGeom prst="rect">
            <a:avLst/>
          </a:prstGeom>
          <a:noFill/>
        </p:spPr>
        <p:txBody>
          <a:bodyPr wrap="none" lIns="91440" tIns="45720" rIns="91440" bIns="45720">
            <a:spAutoFit/>
          </a:bodyPr>
          <a:lstStyle/>
          <a:p>
            <a:pPr algn="ctr"/>
            <a:r>
              <a:rPr lang="it-IT" sz="2000" b="1" cap="none" spc="0" dirty="0">
                <a:ln w="0"/>
                <a:solidFill>
                  <a:srgbClr val="002060"/>
                </a:solidFill>
                <a:latin typeface="Verdana" panose="020B0604030504040204" pitchFamily="34" charset="0"/>
                <a:ea typeface="Verdana" panose="020B0604030504040204" pitchFamily="34" charset="0"/>
              </a:rPr>
              <a:t>Avviso pubblico Isi 2024 – elementi di progettualità</a:t>
            </a:r>
            <a:endParaRPr lang="it-IT" sz="2000" b="0" cap="none" spc="0" dirty="0">
              <a:ln w="0"/>
              <a:solidFill>
                <a:srgbClr val="002060"/>
              </a:solidFill>
              <a:latin typeface="Verdana" panose="020B0604030504040204" pitchFamily="34" charset="0"/>
              <a:ea typeface="Verdana" panose="020B0604030504040204" pitchFamily="34" charset="0"/>
            </a:endParaRPr>
          </a:p>
        </p:txBody>
      </p:sp>
      <p:graphicFrame>
        <p:nvGraphicFramePr>
          <p:cNvPr id="4" name="Diagramma 3"/>
          <p:cNvGraphicFramePr/>
          <p:nvPr>
            <p:extLst>
              <p:ext uri="{D42A27DB-BD31-4B8C-83A1-F6EECF244321}">
                <p14:modId xmlns:p14="http://schemas.microsoft.com/office/powerpoint/2010/main" val="2971267103"/>
              </p:ext>
            </p:extLst>
          </p:nvPr>
        </p:nvGraphicFramePr>
        <p:xfrm>
          <a:off x="1373234" y="886260"/>
          <a:ext cx="9626600" cy="585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o 2">
            <a:extLst>
              <a:ext uri="{FF2B5EF4-FFF2-40B4-BE49-F238E27FC236}">
                <a16:creationId xmlns:a16="http://schemas.microsoft.com/office/drawing/2014/main" id="{CC93AC7D-B31D-DC81-C94B-D3FE1E104411}"/>
              </a:ext>
            </a:extLst>
          </p:cNvPr>
          <p:cNvGrpSpPr/>
          <p:nvPr/>
        </p:nvGrpSpPr>
        <p:grpSpPr>
          <a:xfrm>
            <a:off x="0" y="5847251"/>
            <a:ext cx="12192000" cy="1010749"/>
            <a:chOff x="1131816" y="4999408"/>
            <a:chExt cx="12192000" cy="1010749"/>
          </a:xfrm>
        </p:grpSpPr>
        <p:pic>
          <p:nvPicPr>
            <p:cNvPr id="5" name="Segnaposto contenuto 11" descr="Immagine che contiene testo, schermata, design, Carattere&#10;&#10;Descrizione generata automaticamente">
              <a:extLst>
                <a:ext uri="{FF2B5EF4-FFF2-40B4-BE49-F238E27FC236}">
                  <a16:creationId xmlns:a16="http://schemas.microsoft.com/office/drawing/2014/main" id="{8AAE4534-59FB-07F7-9E20-7B1BD02AF762}"/>
                </a:ext>
              </a:extLst>
            </p:cNvPr>
            <p:cNvPicPr/>
            <p:nvPr/>
          </p:nvPicPr>
          <p:blipFill>
            <a:blip r:embed="rId7"/>
            <a:stretch>
              <a:fillRect/>
            </a:stretch>
          </p:blipFill>
          <p:spPr>
            <a:xfrm>
              <a:off x="1373873" y="4999408"/>
              <a:ext cx="408340" cy="862691"/>
            </a:xfrm>
            <a:prstGeom prst="rect">
              <a:avLst/>
            </a:prstGeom>
            <a:ln>
              <a:noFill/>
            </a:ln>
          </p:spPr>
        </p:pic>
        <p:sp>
          <p:nvSpPr>
            <p:cNvPr id="6" name="Rettangolo 5">
              <a:extLst>
                <a:ext uri="{FF2B5EF4-FFF2-40B4-BE49-F238E27FC236}">
                  <a16:creationId xmlns:a16="http://schemas.microsoft.com/office/drawing/2014/main" id="{088D773B-F33F-DEBC-2224-ADD6FD7EAE08}"/>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275099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B63D3DB1-8C29-2412-9B7A-88422A4A94E1}"/>
              </a:ext>
            </a:extLst>
          </p:cNvPr>
          <p:cNvSpPr/>
          <p:nvPr/>
        </p:nvSpPr>
        <p:spPr>
          <a:xfrm>
            <a:off x="311202" y="92545"/>
            <a:ext cx="11018067" cy="78192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0641CADE-31EE-4C65-04BE-09D7926ABBF2}"/>
              </a:ext>
            </a:extLst>
          </p:cNvPr>
          <p:cNvSpPr>
            <a:spLocks noGrp="1"/>
          </p:cNvSpPr>
          <p:nvPr>
            <p:ph type="title"/>
          </p:nvPr>
        </p:nvSpPr>
        <p:spPr>
          <a:xfrm>
            <a:off x="4573937" y="237156"/>
            <a:ext cx="2973309" cy="603596"/>
          </a:xfrm>
        </p:spPr>
        <p:txBody>
          <a:bodyPr>
            <a:normAutofit/>
          </a:bodyPr>
          <a:lstStyle/>
          <a:p>
            <a:r>
              <a:rPr lang="it-IT" sz="1800" b="1" dirty="0">
                <a:solidFill>
                  <a:schemeClr val="bg1"/>
                </a:solidFill>
                <a:latin typeface="Verdana" panose="020B0604030504040204" pitchFamily="34" charset="0"/>
                <a:ea typeface="Verdana" panose="020B0604030504040204" pitchFamily="34" charset="0"/>
              </a:rPr>
              <a:t>PILASTRI BANDO ISI </a:t>
            </a:r>
          </a:p>
        </p:txBody>
      </p:sp>
      <p:sp>
        <p:nvSpPr>
          <p:cNvPr id="4" name="Figura a mano libera: forma 3">
            <a:extLst>
              <a:ext uri="{FF2B5EF4-FFF2-40B4-BE49-F238E27FC236}">
                <a16:creationId xmlns:a16="http://schemas.microsoft.com/office/drawing/2014/main" id="{4C14446C-26B8-5286-3DDD-4A96491A211F}"/>
              </a:ext>
            </a:extLst>
          </p:cNvPr>
          <p:cNvSpPr/>
          <p:nvPr/>
        </p:nvSpPr>
        <p:spPr>
          <a:xfrm>
            <a:off x="1302510" y="1192026"/>
            <a:ext cx="1489703" cy="1463704"/>
          </a:xfrm>
          <a:custGeom>
            <a:avLst/>
            <a:gdLst>
              <a:gd name="connsiteX0" fmla="*/ 0 w 1715343"/>
              <a:gd name="connsiteY0" fmla="*/ 746174 h 1492348"/>
              <a:gd name="connsiteX1" fmla="*/ 373087 w 1715343"/>
              <a:gd name="connsiteY1" fmla="*/ 0 h 1492348"/>
              <a:gd name="connsiteX2" fmla="*/ 1342256 w 1715343"/>
              <a:gd name="connsiteY2" fmla="*/ 0 h 1492348"/>
              <a:gd name="connsiteX3" fmla="*/ 1715343 w 1715343"/>
              <a:gd name="connsiteY3" fmla="*/ 746174 h 1492348"/>
              <a:gd name="connsiteX4" fmla="*/ 1342256 w 1715343"/>
              <a:gd name="connsiteY4" fmla="*/ 1492348 h 1492348"/>
              <a:gd name="connsiteX5" fmla="*/ 373087 w 1715343"/>
              <a:gd name="connsiteY5" fmla="*/ 1492348 h 1492348"/>
              <a:gd name="connsiteX6" fmla="*/ 0 w 1715343"/>
              <a:gd name="connsiteY6" fmla="*/ 746174 h 149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5343" h="1492348">
                <a:moveTo>
                  <a:pt x="857671" y="0"/>
                </a:moveTo>
                <a:lnTo>
                  <a:pt x="1715342" y="324586"/>
                </a:lnTo>
                <a:lnTo>
                  <a:pt x="1715342" y="1167762"/>
                </a:lnTo>
                <a:lnTo>
                  <a:pt x="857672" y="1492348"/>
                </a:lnTo>
                <a:lnTo>
                  <a:pt x="1" y="1167762"/>
                </a:lnTo>
                <a:lnTo>
                  <a:pt x="1" y="324586"/>
                </a:lnTo>
                <a:lnTo>
                  <a:pt x="857671" y="0"/>
                </a:lnTo>
                <a:close/>
              </a:path>
            </a:pathLst>
          </a:custGeom>
          <a:solidFill>
            <a:srgbClr val="5B9BD5">
              <a:hueOff val="-1351709"/>
              <a:satOff val="-3484"/>
              <a:lumOff val="-2353"/>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232558" tIns="267309" rIns="232559" bIns="267308"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it-IT" sz="3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5B1F798-E449-3AAB-BA8E-CD9075DAA407}"/>
              </a:ext>
            </a:extLst>
          </p:cNvPr>
          <p:cNvSpPr txBox="1"/>
          <p:nvPr/>
        </p:nvSpPr>
        <p:spPr>
          <a:xfrm rot="20927421">
            <a:off x="965855" y="1718310"/>
            <a:ext cx="2203694" cy="461665"/>
          </a:xfrm>
          <a:prstGeom prst="rect">
            <a:avLst/>
          </a:prstGeom>
          <a:noFill/>
        </p:spPr>
        <p:txBody>
          <a:bodyPr wrap="square">
            <a:spAutoFit/>
          </a:bodyPr>
          <a:lstStyle/>
          <a:p>
            <a:pPr algn="ctr"/>
            <a:r>
              <a:rPr lang="it-IT" sz="1200" b="1" dirty="0">
                <a:ln w="0"/>
                <a:solidFill>
                  <a:srgbClr val="002060"/>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REGOLAMENTI</a:t>
            </a:r>
          </a:p>
          <a:p>
            <a:pPr algn="ctr"/>
            <a:r>
              <a:rPr lang="it-IT" sz="1200" b="1" dirty="0">
                <a:ln w="0"/>
                <a:solidFill>
                  <a:srgbClr val="002060"/>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UE</a:t>
            </a:r>
          </a:p>
        </p:txBody>
      </p:sp>
      <p:sp>
        <p:nvSpPr>
          <p:cNvPr id="7" name="CasellaDiTesto 6">
            <a:extLst>
              <a:ext uri="{FF2B5EF4-FFF2-40B4-BE49-F238E27FC236}">
                <a16:creationId xmlns:a16="http://schemas.microsoft.com/office/drawing/2014/main" id="{4866B3B0-6058-0D6C-F61B-0567A87A1D50}"/>
              </a:ext>
            </a:extLst>
          </p:cNvPr>
          <p:cNvSpPr txBox="1"/>
          <p:nvPr/>
        </p:nvSpPr>
        <p:spPr>
          <a:xfrm>
            <a:off x="4778603" y="969771"/>
            <a:ext cx="2083264" cy="523220"/>
          </a:xfrm>
          <a:prstGeom prst="rect">
            <a:avLst/>
          </a:prstGeom>
          <a:noFill/>
        </p:spPr>
        <p:txBody>
          <a:bodyPr wrap="square">
            <a:spAutoFit/>
          </a:bodyPr>
          <a:lstStyle/>
          <a:p>
            <a:pPr algn="ctr"/>
            <a:r>
              <a:rPr lang="it-IT" sz="1400" b="1" dirty="0">
                <a:ln w="0"/>
                <a:solidFill>
                  <a:srgbClr val="002060"/>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Art. 11, comma 5</a:t>
            </a:r>
          </a:p>
          <a:p>
            <a:pPr algn="ctr"/>
            <a:r>
              <a:rPr lang="it-IT" sz="1400" b="1" dirty="0">
                <a:ln w="0"/>
                <a:solidFill>
                  <a:srgbClr val="002060"/>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D. lgs. 81/2008</a:t>
            </a:r>
          </a:p>
        </p:txBody>
      </p:sp>
      <p:sp>
        <p:nvSpPr>
          <p:cNvPr id="8" name="Figura a mano libera: forma 7">
            <a:extLst>
              <a:ext uri="{FF2B5EF4-FFF2-40B4-BE49-F238E27FC236}">
                <a16:creationId xmlns:a16="http://schemas.microsoft.com/office/drawing/2014/main" id="{F415540E-DA24-3FF5-7A8E-F1A910B0F210}"/>
              </a:ext>
            </a:extLst>
          </p:cNvPr>
          <p:cNvSpPr/>
          <p:nvPr/>
        </p:nvSpPr>
        <p:spPr>
          <a:xfrm>
            <a:off x="9239013" y="883121"/>
            <a:ext cx="1688300" cy="1349264"/>
          </a:xfrm>
          <a:custGeom>
            <a:avLst/>
            <a:gdLst>
              <a:gd name="connsiteX0" fmla="*/ 0 w 1715343"/>
              <a:gd name="connsiteY0" fmla="*/ 746174 h 1492348"/>
              <a:gd name="connsiteX1" fmla="*/ 373087 w 1715343"/>
              <a:gd name="connsiteY1" fmla="*/ 0 h 1492348"/>
              <a:gd name="connsiteX2" fmla="*/ 1342256 w 1715343"/>
              <a:gd name="connsiteY2" fmla="*/ 0 h 1492348"/>
              <a:gd name="connsiteX3" fmla="*/ 1715343 w 1715343"/>
              <a:gd name="connsiteY3" fmla="*/ 746174 h 1492348"/>
              <a:gd name="connsiteX4" fmla="*/ 1342256 w 1715343"/>
              <a:gd name="connsiteY4" fmla="*/ 1492348 h 1492348"/>
              <a:gd name="connsiteX5" fmla="*/ 373087 w 1715343"/>
              <a:gd name="connsiteY5" fmla="*/ 1492348 h 1492348"/>
              <a:gd name="connsiteX6" fmla="*/ 0 w 1715343"/>
              <a:gd name="connsiteY6" fmla="*/ 746174 h 149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5343" h="1492348">
                <a:moveTo>
                  <a:pt x="857671" y="0"/>
                </a:moveTo>
                <a:lnTo>
                  <a:pt x="1715342" y="324586"/>
                </a:lnTo>
                <a:lnTo>
                  <a:pt x="1715342" y="1167762"/>
                </a:lnTo>
                <a:lnTo>
                  <a:pt x="857672" y="1492348"/>
                </a:lnTo>
                <a:lnTo>
                  <a:pt x="1" y="1167762"/>
                </a:lnTo>
                <a:lnTo>
                  <a:pt x="1" y="324586"/>
                </a:lnTo>
                <a:lnTo>
                  <a:pt x="857671" y="0"/>
                </a:lnTo>
                <a:close/>
              </a:path>
            </a:pathLst>
          </a:custGeom>
          <a:solidFill>
            <a:srgbClr val="FFC000">
              <a:lumMod val="60000"/>
              <a:lumOff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232558" tIns="267309" rIns="232559" bIns="267308"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it-IT" sz="3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56F69FDA-E96B-449A-F53D-28F2AD6FAA58}"/>
              </a:ext>
            </a:extLst>
          </p:cNvPr>
          <p:cNvSpPr txBox="1"/>
          <p:nvPr/>
        </p:nvSpPr>
        <p:spPr>
          <a:xfrm rot="20535581">
            <a:off x="9077448" y="1419254"/>
            <a:ext cx="2011429" cy="276999"/>
          </a:xfrm>
          <a:prstGeom prst="rect">
            <a:avLst/>
          </a:prstGeom>
          <a:noFill/>
        </p:spPr>
        <p:txBody>
          <a:bodyPr wrap="square">
            <a:spAutoFit/>
          </a:bodyPr>
          <a:lstStyle/>
          <a:p>
            <a:pPr algn="ctr"/>
            <a:r>
              <a:rPr lang="it-IT" sz="1200" b="1" dirty="0">
                <a:ln w="0"/>
                <a:solidFill>
                  <a:srgbClr val="002060"/>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SEMPLIFICAZIONE</a:t>
            </a:r>
          </a:p>
        </p:txBody>
      </p:sp>
      <p:sp>
        <p:nvSpPr>
          <p:cNvPr id="13" name="CasellaDiTesto 12">
            <a:extLst>
              <a:ext uri="{FF2B5EF4-FFF2-40B4-BE49-F238E27FC236}">
                <a16:creationId xmlns:a16="http://schemas.microsoft.com/office/drawing/2014/main" id="{23989E34-DE88-E4E7-F773-DB6D8934E6B1}"/>
              </a:ext>
            </a:extLst>
          </p:cNvPr>
          <p:cNvSpPr txBox="1"/>
          <p:nvPr/>
        </p:nvSpPr>
        <p:spPr>
          <a:xfrm>
            <a:off x="484509" y="3590297"/>
            <a:ext cx="3321344" cy="1200329"/>
          </a:xfrm>
          <a:prstGeom prst="rect">
            <a:avLst/>
          </a:prstGeom>
          <a:noFill/>
        </p:spPr>
        <p:txBody>
          <a:bodyPr wrap="square" rtlCol="0">
            <a:spAutoFit/>
          </a:bodyPr>
          <a:lstStyle/>
          <a:p>
            <a:pPr marL="171450" indent="-171450" algn="just">
              <a:buFont typeface="Arial" panose="020B0604020202020204" pitchFamily="34" charset="0"/>
              <a:buChar char="•"/>
            </a:pPr>
            <a:r>
              <a:rPr lang="it-IT" sz="1200" b="1" dirty="0">
                <a:solidFill>
                  <a:srgbClr val="002060"/>
                </a:solidFill>
                <a:latin typeface="Verdana" panose="020B0604030504040204" pitchFamily="34" charset="0"/>
                <a:ea typeface="Verdana" panose="020B0604030504040204" pitchFamily="34" charset="0"/>
              </a:rPr>
              <a:t>Regolamento (UE) n. 2023/2831</a:t>
            </a:r>
            <a:r>
              <a:rPr lang="it-IT" sz="1200" dirty="0">
                <a:solidFill>
                  <a:srgbClr val="002060"/>
                </a:solidFill>
                <a:latin typeface="Verdana" panose="020B0604030504040204" pitchFamily="34" charset="0"/>
                <a:ea typeface="Verdana" panose="020B0604030504040204" pitchFamily="34" charset="0"/>
              </a:rPr>
              <a:t>;</a:t>
            </a:r>
          </a:p>
          <a:p>
            <a:pPr algn="just"/>
            <a:endParaRPr lang="it-IT" sz="1200" dirty="0">
              <a:solidFill>
                <a:srgbClr val="002060"/>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pPr>
            <a:r>
              <a:rPr lang="it-IT" sz="1200" b="1" dirty="0">
                <a:solidFill>
                  <a:srgbClr val="002060"/>
                </a:solidFill>
                <a:latin typeface="Verdana" panose="020B0604030504040204" pitchFamily="34" charset="0"/>
                <a:ea typeface="Verdana" panose="020B0604030504040204" pitchFamily="34" charset="0"/>
              </a:rPr>
              <a:t>Regolamento (UE) n. 1408/2013</a:t>
            </a:r>
            <a:r>
              <a:rPr lang="it-IT" sz="1200" dirty="0">
                <a:solidFill>
                  <a:srgbClr val="002060"/>
                </a:solidFill>
                <a:latin typeface="Verdana" panose="020B0604030504040204" pitchFamily="34" charset="0"/>
                <a:ea typeface="Verdana" panose="020B0604030504040204" pitchFamily="34" charset="0"/>
              </a:rPr>
              <a:t>;</a:t>
            </a:r>
          </a:p>
          <a:p>
            <a:pPr algn="just"/>
            <a:endParaRPr lang="it-IT" sz="1200" dirty="0">
              <a:solidFill>
                <a:srgbClr val="002060"/>
              </a:solidFill>
              <a:latin typeface="Verdana" panose="020B0604030504040204" pitchFamily="34" charset="0"/>
              <a:ea typeface="Verdana" panose="020B0604030504040204" pitchFamily="34" charset="0"/>
            </a:endParaRPr>
          </a:p>
          <a:p>
            <a:pPr marL="171450" indent="-171450" algn="just">
              <a:buFont typeface="Arial" panose="020B0604020202020204" pitchFamily="34" charset="0"/>
              <a:buChar char="•"/>
            </a:pPr>
            <a:r>
              <a:rPr lang="it-IT" sz="1200" b="1" dirty="0">
                <a:solidFill>
                  <a:srgbClr val="002060"/>
                </a:solidFill>
                <a:latin typeface="Verdana" panose="020B0604030504040204" pitchFamily="34" charset="0"/>
                <a:ea typeface="Verdana" panose="020B0604030504040204" pitchFamily="34" charset="0"/>
              </a:rPr>
              <a:t>Regolamento (UE) n.   717/2014</a:t>
            </a:r>
            <a:r>
              <a:rPr lang="it-IT" sz="1200" dirty="0">
                <a:solidFill>
                  <a:srgbClr val="002060"/>
                </a:solidFill>
                <a:latin typeface="Verdana" panose="020B0604030504040204" pitchFamily="34" charset="0"/>
                <a:ea typeface="Verdana" panose="020B0604030504040204" pitchFamily="34" charset="0"/>
              </a:rPr>
              <a:t>.</a:t>
            </a:r>
          </a:p>
          <a:p>
            <a:pPr algn="just"/>
            <a:endParaRPr lang="it-IT" sz="1200" dirty="0">
              <a:latin typeface="Verdana" panose="020B0604030504040204" pitchFamily="34" charset="0"/>
              <a:ea typeface="Verdana" panose="020B0604030504040204" pitchFamily="34" charset="0"/>
            </a:endParaRPr>
          </a:p>
        </p:txBody>
      </p:sp>
      <p:sp>
        <p:nvSpPr>
          <p:cNvPr id="14" name="Freccia in giù 13">
            <a:extLst>
              <a:ext uri="{FF2B5EF4-FFF2-40B4-BE49-F238E27FC236}">
                <a16:creationId xmlns:a16="http://schemas.microsoft.com/office/drawing/2014/main" id="{DBF47FDD-9FA7-A7F6-2283-A9322DA0093A}"/>
              </a:ext>
            </a:extLst>
          </p:cNvPr>
          <p:cNvSpPr/>
          <p:nvPr/>
        </p:nvSpPr>
        <p:spPr>
          <a:xfrm>
            <a:off x="1938718" y="2944292"/>
            <a:ext cx="217283" cy="4614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F5222C74-DEDC-9836-65FA-0EA3B57B8A7A}"/>
              </a:ext>
            </a:extLst>
          </p:cNvPr>
          <p:cNvSpPr txBox="1"/>
          <p:nvPr/>
        </p:nvSpPr>
        <p:spPr>
          <a:xfrm>
            <a:off x="8721942" y="4935666"/>
            <a:ext cx="3023831" cy="1384995"/>
          </a:xfrm>
          <a:prstGeom prst="rect">
            <a:avLst/>
          </a:prstGeom>
          <a:noFill/>
        </p:spPr>
        <p:txBody>
          <a:bodyPr wrap="square" rtlCol="0">
            <a:spAutoFit/>
          </a:bodyPr>
          <a:lstStyle/>
          <a:p>
            <a:pPr algn="ctr"/>
            <a:r>
              <a:rPr lang="it-IT" sz="1200" b="1" dirty="0">
                <a:solidFill>
                  <a:srgbClr val="002060"/>
                </a:solidFill>
                <a:latin typeface="Verdana" panose="020B0604030504040204" pitchFamily="34" charset="0"/>
                <a:ea typeface="Verdana" panose="020B0604030504040204" pitchFamily="34" charset="0"/>
              </a:rPr>
              <a:t>INNOVAZIONI PROCEDURALI: </a:t>
            </a:r>
          </a:p>
          <a:p>
            <a:pPr algn="ctr"/>
            <a:r>
              <a:rPr lang="it-IT" sz="1200" dirty="0">
                <a:solidFill>
                  <a:srgbClr val="002060"/>
                </a:solidFill>
                <a:latin typeface="Verdana" panose="020B0604030504040204" pitchFamily="34" charset="0"/>
                <a:ea typeface="Verdana" panose="020B0604030504040204" pitchFamily="34" charset="0"/>
              </a:rPr>
              <a:t>COMPLETA DIGITALIZZAZIONE DELLA PROCEDURA DI DOMANDA </a:t>
            </a:r>
          </a:p>
          <a:p>
            <a:pPr algn="ctr"/>
            <a:r>
              <a:rPr lang="it-IT" sz="1200" dirty="0">
                <a:solidFill>
                  <a:srgbClr val="002060"/>
                </a:solidFill>
                <a:latin typeface="Verdana" panose="020B0604030504040204" pitchFamily="34" charset="0"/>
                <a:ea typeface="Verdana" panose="020B0604030504040204" pitchFamily="34" charset="0"/>
              </a:rPr>
              <a:t>FRONT OFFICE E BACK OFFICE:</a:t>
            </a:r>
          </a:p>
          <a:p>
            <a:pPr algn="ctr"/>
            <a:r>
              <a:rPr lang="it-IT" sz="1200" dirty="0">
                <a:solidFill>
                  <a:srgbClr val="002060"/>
                </a:solidFill>
                <a:latin typeface="Verdana" panose="020B0604030504040204" pitchFamily="34" charset="0"/>
                <a:ea typeface="Verdana" panose="020B0604030504040204" pitchFamily="34" charset="0"/>
              </a:rPr>
              <a:t>nuovo interfaccia e </a:t>
            </a:r>
            <a:r>
              <a:rPr lang="it-IT" sz="1200" i="1" dirty="0">
                <a:solidFill>
                  <a:srgbClr val="002060"/>
                </a:solidFill>
                <a:latin typeface="Verdana" panose="020B0604030504040204" pitchFamily="34" charset="0"/>
                <a:ea typeface="Verdana" panose="020B0604030504040204" pitchFamily="34" charset="0"/>
              </a:rPr>
              <a:t>touch-point</a:t>
            </a:r>
            <a:r>
              <a:rPr lang="it-IT" sz="1200" dirty="0">
                <a:solidFill>
                  <a:srgbClr val="002060"/>
                </a:solidFill>
                <a:latin typeface="Verdana" panose="020B0604030504040204" pitchFamily="34" charset="0"/>
                <a:ea typeface="Verdana" panose="020B0604030504040204" pitchFamily="34" charset="0"/>
              </a:rPr>
              <a:t> per le richieste di integrazione o chiarimenti</a:t>
            </a:r>
          </a:p>
        </p:txBody>
      </p:sp>
      <p:sp>
        <p:nvSpPr>
          <p:cNvPr id="17" name="Segno di addizione 16">
            <a:extLst>
              <a:ext uri="{FF2B5EF4-FFF2-40B4-BE49-F238E27FC236}">
                <a16:creationId xmlns:a16="http://schemas.microsoft.com/office/drawing/2014/main" id="{C48F3DA3-5AA2-AA13-ECA2-C381474F2058}"/>
              </a:ext>
            </a:extLst>
          </p:cNvPr>
          <p:cNvSpPr/>
          <p:nvPr/>
        </p:nvSpPr>
        <p:spPr>
          <a:xfrm>
            <a:off x="9803204" y="4030067"/>
            <a:ext cx="861308" cy="76679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2D49C3A3-80A7-0DCA-BD65-9EA5B1426511}"/>
              </a:ext>
            </a:extLst>
          </p:cNvPr>
          <p:cNvSpPr txBox="1"/>
          <p:nvPr/>
        </p:nvSpPr>
        <p:spPr>
          <a:xfrm>
            <a:off x="8677819" y="2375903"/>
            <a:ext cx="3112079" cy="1754326"/>
          </a:xfrm>
          <a:prstGeom prst="rect">
            <a:avLst/>
          </a:prstGeom>
          <a:noFill/>
        </p:spPr>
        <p:txBody>
          <a:bodyPr wrap="square" rtlCol="0">
            <a:spAutoFit/>
          </a:bodyPr>
          <a:lstStyle/>
          <a:p>
            <a:pPr algn="ctr"/>
            <a:r>
              <a:rPr lang="it-IT" sz="1200" b="1" dirty="0">
                <a:solidFill>
                  <a:srgbClr val="002060"/>
                </a:solidFill>
                <a:latin typeface="Verdana" panose="020B0604030504040204" pitchFamily="34" charset="0"/>
                <a:ea typeface="Verdana" panose="020B0604030504040204" pitchFamily="34" charset="0"/>
              </a:rPr>
              <a:t>ELENCHI NDC</a:t>
            </a:r>
          </a:p>
          <a:p>
            <a:pPr algn="ctr"/>
            <a:r>
              <a:rPr lang="it-IT" sz="1200" b="1" dirty="0">
                <a:solidFill>
                  <a:srgbClr val="002060"/>
                </a:solidFill>
                <a:latin typeface="Verdana" panose="020B0604030504040204" pitchFamily="34" charset="0"/>
                <a:ea typeface="Verdana" panose="020B0604030504040204" pitchFamily="34" charset="0"/>
              </a:rPr>
              <a:t>(non click day) </a:t>
            </a:r>
          </a:p>
          <a:p>
            <a:pPr algn="ctr"/>
            <a:r>
              <a:rPr lang="it-IT" sz="1200" dirty="0">
                <a:solidFill>
                  <a:srgbClr val="002060"/>
                </a:solidFill>
                <a:latin typeface="Verdana" panose="020B0604030504040204" pitchFamily="34" charset="0"/>
                <a:ea typeface="Verdana" panose="020B0604030504040204" pitchFamily="34" charset="0"/>
              </a:rPr>
              <a:t>Elenchi delle domande ammesse direttamente alla fase di caricamento della documentazione per le quali  lo stanziamento è sufficiente a soddisfare le richieste di finanziamento presentate</a:t>
            </a:r>
          </a:p>
          <a:p>
            <a:pPr algn="just"/>
            <a:endParaRPr lang="it-IT" sz="1200" b="1" dirty="0">
              <a:solidFill>
                <a:srgbClr val="002060"/>
              </a:solidFill>
              <a:latin typeface="Verdana" panose="020B0604030504040204" pitchFamily="34" charset="0"/>
              <a:ea typeface="Verdana" panose="020B0604030504040204" pitchFamily="34" charset="0"/>
            </a:endParaRPr>
          </a:p>
        </p:txBody>
      </p:sp>
      <p:pic>
        <p:nvPicPr>
          <p:cNvPr id="10" name="Immagine 9">
            <a:extLst>
              <a:ext uri="{FF2B5EF4-FFF2-40B4-BE49-F238E27FC236}">
                <a16:creationId xmlns:a16="http://schemas.microsoft.com/office/drawing/2014/main" id="{2F495262-8C9D-05E7-5ADF-1729E979140D}"/>
              </a:ext>
            </a:extLst>
          </p:cNvPr>
          <p:cNvPicPr>
            <a:picLocks noChangeAspect="1"/>
          </p:cNvPicPr>
          <p:nvPr/>
        </p:nvPicPr>
        <p:blipFill>
          <a:blip r:embed="rId3"/>
          <a:stretch>
            <a:fillRect/>
          </a:stretch>
        </p:blipFill>
        <p:spPr>
          <a:xfrm>
            <a:off x="982974" y="4935666"/>
            <a:ext cx="2210429" cy="1243366"/>
          </a:xfrm>
          <a:prstGeom prst="rect">
            <a:avLst/>
          </a:prstGeom>
        </p:spPr>
      </p:pic>
      <p:sp>
        <p:nvSpPr>
          <p:cNvPr id="11" name="CasellaDiTesto 10">
            <a:extLst>
              <a:ext uri="{FF2B5EF4-FFF2-40B4-BE49-F238E27FC236}">
                <a16:creationId xmlns:a16="http://schemas.microsoft.com/office/drawing/2014/main" id="{370FBE83-03EC-5700-BF6C-90251E4687D5}"/>
              </a:ext>
            </a:extLst>
          </p:cNvPr>
          <p:cNvSpPr txBox="1"/>
          <p:nvPr/>
        </p:nvSpPr>
        <p:spPr>
          <a:xfrm>
            <a:off x="4182287" y="1492991"/>
            <a:ext cx="3666652" cy="1569660"/>
          </a:xfrm>
          <a:prstGeom prst="rect">
            <a:avLst/>
          </a:prstGeom>
          <a:noFill/>
        </p:spPr>
        <p:txBody>
          <a:bodyPr wrap="square" rtlCol="0">
            <a:spAutoFit/>
          </a:bodyPr>
          <a:lstStyle/>
          <a:p>
            <a:pPr algn="just"/>
            <a:r>
              <a:rPr lang="it-IT" sz="1200" dirty="0">
                <a:solidFill>
                  <a:srgbClr val="002060"/>
                </a:solidFill>
                <a:latin typeface="Verdana" panose="020B0604030504040204" pitchFamily="34" charset="0"/>
                <a:ea typeface="Verdana" panose="020B0604030504040204" pitchFamily="34" charset="0"/>
              </a:rPr>
              <a:t>L'INAIL</a:t>
            </a:r>
            <a:r>
              <a:rPr lang="it-IT" sz="1200" dirty="0">
                <a:solidFill>
                  <a:srgbClr val="002060"/>
                </a:solidFill>
                <a:effectLst/>
                <a:latin typeface="Verdana" panose="020B0604030504040204" pitchFamily="34" charset="0"/>
                <a:ea typeface="Verdana" panose="020B0604030504040204" pitchFamily="34" charset="0"/>
              </a:rPr>
              <a:t> finanzia </a:t>
            </a:r>
            <a:r>
              <a:rPr lang="it-IT" sz="1200" dirty="0">
                <a:solidFill>
                  <a:srgbClr val="002060"/>
                </a:solidFill>
                <a:latin typeface="Verdana" panose="020B0604030504040204" pitchFamily="34" charset="0"/>
                <a:ea typeface="Verdana" panose="020B0604030504040204" pitchFamily="34" charset="0"/>
              </a:rPr>
              <a:t>[…] </a:t>
            </a:r>
            <a:r>
              <a:rPr lang="it-IT" sz="1200" i="0" dirty="0">
                <a:solidFill>
                  <a:srgbClr val="002060"/>
                </a:solidFill>
                <a:effectLst/>
                <a:latin typeface="Verdana" panose="020B0604030504040204" pitchFamily="34" charset="0"/>
                <a:ea typeface="Verdana" panose="020B0604030504040204" pitchFamily="34" charset="0"/>
              </a:rPr>
              <a:t>progetti di investimento </a:t>
            </a:r>
            <a:r>
              <a:rPr lang="it-IT" sz="1200" dirty="0">
                <a:solidFill>
                  <a:srgbClr val="002060"/>
                </a:solidFill>
                <a:latin typeface="Verdana" panose="020B0604030504040204" pitchFamily="34" charset="0"/>
                <a:ea typeface="Verdana" panose="020B0604030504040204" pitchFamily="34" charset="0"/>
              </a:rPr>
              <a:t>[…] </a:t>
            </a:r>
            <a:r>
              <a:rPr lang="it-IT" sz="1200" i="0" dirty="0">
                <a:solidFill>
                  <a:srgbClr val="002060"/>
                </a:solidFill>
                <a:effectLst/>
                <a:latin typeface="Verdana" panose="020B0604030504040204" pitchFamily="34" charset="0"/>
                <a:ea typeface="Verdana" panose="020B0604030504040204" pitchFamily="34" charset="0"/>
              </a:rPr>
              <a:t>in materia di salute e sicurezza sul lavoro rivolti in particolare alle </a:t>
            </a:r>
            <a:r>
              <a:rPr lang="it-IT" sz="1200" b="1" i="0" dirty="0">
                <a:solidFill>
                  <a:srgbClr val="002060"/>
                </a:solidFill>
                <a:effectLst/>
                <a:latin typeface="Verdana" panose="020B0604030504040204" pitchFamily="34" charset="0"/>
                <a:ea typeface="Verdana" panose="020B0604030504040204" pitchFamily="34" charset="0"/>
              </a:rPr>
              <a:t>piccole, medie e micro imprese </a:t>
            </a:r>
            <a:r>
              <a:rPr lang="it-IT" sz="1200" i="0" dirty="0">
                <a:solidFill>
                  <a:srgbClr val="002060"/>
                </a:solidFill>
                <a:effectLst/>
                <a:latin typeface="Verdana" panose="020B0604030504040204" pitchFamily="34" charset="0"/>
                <a:ea typeface="Verdana" panose="020B0604030504040204" pitchFamily="34" charset="0"/>
              </a:rPr>
              <a:t>e progetti volti a sperimentare </a:t>
            </a:r>
            <a:r>
              <a:rPr lang="it-IT" sz="1200" b="1" i="0" dirty="0">
                <a:solidFill>
                  <a:srgbClr val="002060"/>
                </a:solidFill>
                <a:effectLst/>
                <a:latin typeface="Verdana" panose="020B0604030504040204" pitchFamily="34" charset="0"/>
                <a:ea typeface="Verdana" panose="020B0604030504040204" pitchFamily="34" charset="0"/>
              </a:rPr>
              <a:t>soluzioni innovative </a:t>
            </a:r>
            <a:r>
              <a:rPr lang="it-IT" sz="1200" i="0" dirty="0">
                <a:solidFill>
                  <a:srgbClr val="002060"/>
                </a:solidFill>
                <a:effectLst/>
                <a:latin typeface="Verdana" panose="020B0604030504040204" pitchFamily="34" charset="0"/>
                <a:ea typeface="Verdana" panose="020B0604030504040204" pitchFamily="34" charset="0"/>
              </a:rPr>
              <a:t>e</a:t>
            </a:r>
            <a:r>
              <a:rPr lang="it-IT" sz="1200" b="1" i="0" dirty="0">
                <a:solidFill>
                  <a:srgbClr val="002060"/>
                </a:solidFill>
                <a:effectLst/>
                <a:latin typeface="Verdana" panose="020B0604030504040204" pitchFamily="34" charset="0"/>
                <a:ea typeface="Verdana" panose="020B0604030504040204" pitchFamily="34" charset="0"/>
              </a:rPr>
              <a:t> strumenti di natura organizzativa e gestionale ispirati ai principi di responsabilità sociale delle imprese</a:t>
            </a:r>
            <a:r>
              <a:rPr lang="it-IT" sz="1200" i="0" dirty="0">
                <a:solidFill>
                  <a:srgbClr val="002060"/>
                </a:solidFill>
                <a:effectLst/>
                <a:latin typeface="Verdana" panose="020B0604030504040204" pitchFamily="34" charset="0"/>
                <a:ea typeface="Verdana" panose="020B0604030504040204" pitchFamily="34" charset="0"/>
              </a:rPr>
              <a:t>. </a:t>
            </a:r>
            <a:endParaRPr lang="it-IT" sz="1200" dirty="0">
              <a:solidFill>
                <a:srgbClr val="002060"/>
              </a:solidFill>
              <a:latin typeface="Verdana" panose="020B0604030504040204" pitchFamily="34" charset="0"/>
              <a:ea typeface="Verdana" panose="020B0604030504040204" pitchFamily="34" charset="0"/>
            </a:endParaRPr>
          </a:p>
        </p:txBody>
      </p:sp>
      <p:sp>
        <p:nvSpPr>
          <p:cNvPr id="16" name="CasellaDiTesto 15">
            <a:extLst>
              <a:ext uri="{FF2B5EF4-FFF2-40B4-BE49-F238E27FC236}">
                <a16:creationId xmlns:a16="http://schemas.microsoft.com/office/drawing/2014/main" id="{0853F24A-98B0-EB7B-4E3B-CFB39A793CE3}"/>
              </a:ext>
            </a:extLst>
          </p:cNvPr>
          <p:cNvSpPr txBox="1"/>
          <p:nvPr/>
        </p:nvSpPr>
        <p:spPr>
          <a:xfrm>
            <a:off x="4182287" y="3429000"/>
            <a:ext cx="4121978" cy="3293209"/>
          </a:xfrm>
          <a:prstGeom prst="rect">
            <a:avLst/>
          </a:prstGeom>
          <a:noFill/>
        </p:spPr>
        <p:txBody>
          <a:bodyPr wrap="square">
            <a:spAutoFit/>
          </a:bodyPr>
          <a:lstStyle/>
          <a:p>
            <a:r>
              <a:rPr lang="it-IT" sz="1400" b="1" i="1" dirty="0">
                <a:solidFill>
                  <a:srgbClr val="002060"/>
                </a:solidFill>
                <a:latin typeface="Verdana" panose="020B0604030504040204" pitchFamily="34" charset="0"/>
                <a:ea typeface="Verdana" panose="020B0604030504040204" pitchFamily="34" charset="0"/>
              </a:rPr>
              <a:t>Art.1 Legge 28 dicembre 2015 n. 208  </a:t>
            </a:r>
          </a:p>
          <a:p>
            <a:endParaRPr lang="it-IT" sz="1400" b="1" i="1" dirty="0">
              <a:solidFill>
                <a:srgbClr val="002060"/>
              </a:solidFill>
              <a:latin typeface="Verdana" panose="020B0604030504040204" pitchFamily="34" charset="0"/>
              <a:ea typeface="Verdana" panose="020B0604030504040204" pitchFamily="34" charset="0"/>
            </a:endParaRPr>
          </a:p>
          <a:p>
            <a:pPr algn="just"/>
            <a:r>
              <a:rPr lang="it-IT" sz="1200" i="1" dirty="0">
                <a:solidFill>
                  <a:srgbClr val="002060"/>
                </a:solidFill>
                <a:latin typeface="Verdana" panose="020B0604030504040204" pitchFamily="34" charset="0"/>
                <a:ea typeface="Verdana" panose="020B0604030504040204" pitchFamily="34" charset="0"/>
              </a:rPr>
              <a:t>Istituito </a:t>
            </a:r>
            <a:r>
              <a:rPr lang="it-IT" sz="1200" b="1" i="1" dirty="0">
                <a:solidFill>
                  <a:srgbClr val="002060"/>
                </a:solidFill>
                <a:latin typeface="Verdana" panose="020B0604030504040204" pitchFamily="34" charset="0"/>
                <a:ea typeface="Verdana" panose="020B0604030504040204" pitchFamily="34" charset="0"/>
              </a:rPr>
              <a:t>fondo agricoltura </a:t>
            </a:r>
            <a:r>
              <a:rPr lang="it-IT" sz="1200" b="1" i="1" dirty="0" err="1">
                <a:solidFill>
                  <a:srgbClr val="002060"/>
                </a:solidFill>
                <a:latin typeface="Verdana" panose="020B0604030504040204" pitchFamily="34" charset="0"/>
                <a:ea typeface="Verdana" panose="020B0604030504040204" pitchFamily="34" charset="0"/>
              </a:rPr>
              <a:t>coofinanziato</a:t>
            </a:r>
            <a:r>
              <a:rPr lang="it-IT" sz="1200" b="1" i="1" dirty="0">
                <a:solidFill>
                  <a:srgbClr val="002060"/>
                </a:solidFill>
                <a:latin typeface="Verdana" panose="020B0604030504040204" pitchFamily="34" charset="0"/>
                <a:ea typeface="Verdana" panose="020B0604030504040204" pitchFamily="34" charset="0"/>
              </a:rPr>
              <a:t> da Inail e Ministero del Lavoro</a:t>
            </a:r>
            <a:r>
              <a:rPr lang="it-IT" sz="1200" i="1" dirty="0">
                <a:solidFill>
                  <a:srgbClr val="002060"/>
                </a:solidFill>
                <a:latin typeface="Verdana" panose="020B0604030504040204" pitchFamily="34" charset="0"/>
                <a:ea typeface="Verdana" panose="020B0604030504040204" pitchFamily="34" charset="0"/>
              </a:rPr>
              <a:t>. Il fondo è destinato a finanziare gli investimenti per l'acquisto o il noleggio con patto di acquisto di trattori agricoli o forestali o di macchine agricole e forestali, </a:t>
            </a:r>
            <a:r>
              <a:rPr lang="it-IT" sz="1200" b="1" i="1" dirty="0">
                <a:solidFill>
                  <a:srgbClr val="002060"/>
                </a:solidFill>
                <a:latin typeface="Verdana" panose="020B0604030504040204" pitchFamily="34" charset="0"/>
                <a:ea typeface="Verdana" panose="020B0604030504040204" pitchFamily="34" charset="0"/>
              </a:rPr>
              <a:t>caratterizzati da soluzioni innovative per l'abbattimento delle emissioni inquinanti, la riduzione del rischio rumore, il miglioramento del rendimento e della sostenibilità globali delle aziende agricole</a:t>
            </a:r>
            <a:r>
              <a:rPr lang="it-IT" sz="1200" i="1" dirty="0">
                <a:solidFill>
                  <a:srgbClr val="002060"/>
                </a:solidFill>
                <a:latin typeface="Verdana" panose="020B0604030504040204" pitchFamily="34" charset="0"/>
                <a:ea typeface="Verdana" panose="020B0604030504040204" pitchFamily="34" charset="0"/>
              </a:rPr>
              <a:t>, nel rispetto del </a:t>
            </a:r>
            <a:r>
              <a:rPr lang="it-IT" sz="1200" i="1" dirty="0">
                <a:solidFill>
                  <a:srgbClr val="00206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regolamento (UE) n. 702/2014 della Commissione, del 25 giugno 2014</a:t>
            </a:r>
            <a:r>
              <a:rPr lang="it-IT" sz="1200" i="1" dirty="0">
                <a:solidFill>
                  <a:srgbClr val="002060"/>
                </a:solidFill>
                <a:latin typeface="Verdana" panose="020B0604030504040204" pitchFamily="34" charset="0"/>
                <a:ea typeface="Verdana" panose="020B0604030504040204" pitchFamily="34" charset="0"/>
              </a:rPr>
              <a:t>, e vi possono accedere le micro e le piccole imprese operanti nel settore della produzione agricola primaria dei prodotti agricoli.</a:t>
            </a:r>
          </a:p>
        </p:txBody>
      </p:sp>
      <p:grpSp>
        <p:nvGrpSpPr>
          <p:cNvPr id="21" name="Gruppo 20">
            <a:extLst>
              <a:ext uri="{FF2B5EF4-FFF2-40B4-BE49-F238E27FC236}">
                <a16:creationId xmlns:a16="http://schemas.microsoft.com/office/drawing/2014/main" id="{8D5ED305-88B3-1931-005F-2D63431D5F86}"/>
              </a:ext>
            </a:extLst>
          </p:cNvPr>
          <p:cNvGrpSpPr/>
          <p:nvPr/>
        </p:nvGrpSpPr>
        <p:grpSpPr>
          <a:xfrm>
            <a:off x="0" y="5847251"/>
            <a:ext cx="12192000" cy="1010749"/>
            <a:chOff x="1131816" y="4999408"/>
            <a:chExt cx="12192000" cy="1010749"/>
          </a:xfrm>
        </p:grpSpPr>
        <p:pic>
          <p:nvPicPr>
            <p:cNvPr id="22" name="Segnaposto contenuto 11" descr="Immagine che contiene testo, schermata, design, Carattere&#10;&#10;Descrizione generata automaticamente">
              <a:extLst>
                <a:ext uri="{FF2B5EF4-FFF2-40B4-BE49-F238E27FC236}">
                  <a16:creationId xmlns:a16="http://schemas.microsoft.com/office/drawing/2014/main" id="{A1C05E1F-1493-C2EE-456B-23390359DC24}"/>
                </a:ext>
              </a:extLst>
            </p:cNvPr>
            <p:cNvPicPr/>
            <p:nvPr/>
          </p:nvPicPr>
          <p:blipFill>
            <a:blip r:embed="rId5"/>
            <a:stretch>
              <a:fillRect/>
            </a:stretch>
          </p:blipFill>
          <p:spPr>
            <a:xfrm>
              <a:off x="1373873" y="4999408"/>
              <a:ext cx="408340" cy="862691"/>
            </a:xfrm>
            <a:prstGeom prst="rect">
              <a:avLst/>
            </a:prstGeom>
            <a:ln>
              <a:noFill/>
            </a:ln>
          </p:spPr>
        </p:pic>
        <p:sp>
          <p:nvSpPr>
            <p:cNvPr id="23" name="Rettangolo 22">
              <a:extLst>
                <a:ext uri="{FF2B5EF4-FFF2-40B4-BE49-F238E27FC236}">
                  <a16:creationId xmlns:a16="http://schemas.microsoft.com/office/drawing/2014/main" id="{CB1F0202-C7C5-8E3F-E462-82B590EEABE3}"/>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52884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508D13F8-7ACA-EB7A-E8DA-95D5B93C44D0}"/>
              </a:ext>
            </a:extLst>
          </p:cNvPr>
          <p:cNvSpPr txBox="1"/>
          <p:nvPr/>
        </p:nvSpPr>
        <p:spPr>
          <a:xfrm>
            <a:off x="103521" y="174940"/>
            <a:ext cx="663253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Regolamenti europei richiamati dal </a:t>
            </a:r>
            <a:r>
              <a:rPr lang="it-IT" sz="1600" b="1" dirty="0">
                <a:solidFill>
                  <a:srgbClr val="002060"/>
                </a:solidFill>
                <a:latin typeface="Verdana" panose="020B0604030504040204" pitchFamily="34" charset="0"/>
                <a:ea typeface="Verdana" panose="020B0604030504040204" pitchFamily="34" charset="0"/>
              </a:rPr>
              <a:t>B</a:t>
            </a:r>
            <a:r>
              <a:rPr kumimoji="0" lang="it-IT" sz="16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mn-cs"/>
              </a:rPr>
              <a:t>ando</a:t>
            </a:r>
            <a:r>
              <a:rPr kumimoji="0" lang="it-IT" sz="1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ISI </a:t>
            </a:r>
          </a:p>
        </p:txBody>
      </p:sp>
      <p:pic>
        <p:nvPicPr>
          <p:cNvPr id="15" name="Immagine 14">
            <a:extLst>
              <a:ext uri="{FF2B5EF4-FFF2-40B4-BE49-F238E27FC236}">
                <a16:creationId xmlns:a16="http://schemas.microsoft.com/office/drawing/2014/main" id="{CACDDFC0-B5CB-0643-4AFE-EB021C91333A}"/>
              </a:ext>
            </a:extLst>
          </p:cNvPr>
          <p:cNvPicPr>
            <a:picLocks noChangeAspect="1"/>
          </p:cNvPicPr>
          <p:nvPr/>
        </p:nvPicPr>
        <p:blipFill>
          <a:blip r:embed="rId2"/>
          <a:stretch>
            <a:fillRect/>
          </a:stretch>
        </p:blipFill>
        <p:spPr>
          <a:xfrm>
            <a:off x="8866571" y="149033"/>
            <a:ext cx="1408298" cy="987638"/>
          </a:xfrm>
          <a:prstGeom prst="rect">
            <a:avLst/>
          </a:prstGeom>
        </p:spPr>
      </p:pic>
      <p:sp>
        <p:nvSpPr>
          <p:cNvPr id="17" name="CasellaDiTesto 16">
            <a:extLst>
              <a:ext uri="{FF2B5EF4-FFF2-40B4-BE49-F238E27FC236}">
                <a16:creationId xmlns:a16="http://schemas.microsoft.com/office/drawing/2014/main" id="{D0E6DDF4-4F74-95F4-771C-9DC640DF10D2}"/>
              </a:ext>
            </a:extLst>
          </p:cNvPr>
          <p:cNvSpPr txBox="1"/>
          <p:nvPr/>
        </p:nvSpPr>
        <p:spPr>
          <a:xfrm>
            <a:off x="515327" y="3826846"/>
            <a:ext cx="3835088" cy="19543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relativo all’applicazione degli articoli 107 e 108 TFUE agli aiuti de </a:t>
            </a:r>
            <a:r>
              <a:rPr kumimoji="0" lang="it-IT" sz="1100" b="0" i="0" u="none" strike="noStrike" kern="1200" cap="none" spc="0" normalizeH="0" baseline="0" noProof="0" dirty="0" err="1">
                <a:ln>
                  <a:noFill/>
                </a:ln>
                <a:solidFill>
                  <a:srgbClr val="4472C4">
                    <a:lumMod val="75000"/>
                  </a:srgbClr>
                </a:solidFill>
                <a:effectLst/>
                <a:uLnTx/>
                <a:uFillTx/>
                <a:latin typeface="Verdana" panose="020B0604030504040204" pitchFamily="34" charset="0"/>
                <a:ea typeface="Verdana" panose="020B0604030504040204" pitchFamily="34" charset="0"/>
                <a:cs typeface="+mn-cs"/>
              </a:rPr>
              <a:t>minimis</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 ai sensi del quale l’importo complessivo degli aiuti concessi a un’impresa unica non deve superare 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300.000,00 €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nell’arco di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tre anni</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Dal 1° gennaio 2024 e fino al 31 dicembre 2030 si applica alle imprese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di qualsiasi settore</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 ad eccezione di quelle operanti nel settore della produzione primaria dei prodotti agricoli e della pesca e dell’acquacoltura primaria.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8" name="Freccia in giù 17">
            <a:extLst>
              <a:ext uri="{FF2B5EF4-FFF2-40B4-BE49-F238E27FC236}">
                <a16:creationId xmlns:a16="http://schemas.microsoft.com/office/drawing/2014/main" id="{DFD6D9D0-C017-EFCB-27E8-1DB8651D951D}"/>
              </a:ext>
            </a:extLst>
          </p:cNvPr>
          <p:cNvSpPr/>
          <p:nvPr/>
        </p:nvSpPr>
        <p:spPr>
          <a:xfrm>
            <a:off x="2373086" y="2381726"/>
            <a:ext cx="252548"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asellaDiTesto 27">
            <a:extLst>
              <a:ext uri="{FF2B5EF4-FFF2-40B4-BE49-F238E27FC236}">
                <a16:creationId xmlns:a16="http://schemas.microsoft.com/office/drawing/2014/main" id="{A6DF6CB7-577F-5F1A-9094-6AD804B229E0}"/>
              </a:ext>
            </a:extLst>
          </p:cNvPr>
          <p:cNvSpPr txBox="1"/>
          <p:nvPr/>
        </p:nvSpPr>
        <p:spPr>
          <a:xfrm>
            <a:off x="370115" y="1214799"/>
            <a:ext cx="425849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sng"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Settore di riferimento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industria, servizi, commercio</a:t>
            </a:r>
          </a:p>
        </p:txBody>
      </p:sp>
      <p:pic>
        <p:nvPicPr>
          <p:cNvPr id="30" name="Immagine 29">
            <a:extLst>
              <a:ext uri="{FF2B5EF4-FFF2-40B4-BE49-F238E27FC236}">
                <a16:creationId xmlns:a16="http://schemas.microsoft.com/office/drawing/2014/main" id="{0EE70796-BCF1-C862-B21C-DEF350523FBD}"/>
              </a:ext>
            </a:extLst>
          </p:cNvPr>
          <p:cNvPicPr>
            <a:picLocks noChangeAspect="1"/>
          </p:cNvPicPr>
          <p:nvPr/>
        </p:nvPicPr>
        <p:blipFill>
          <a:blip r:embed="rId3"/>
          <a:stretch>
            <a:fillRect/>
          </a:stretch>
        </p:blipFill>
        <p:spPr>
          <a:xfrm>
            <a:off x="818199" y="3071384"/>
            <a:ext cx="3362322" cy="538162"/>
          </a:xfrm>
          <a:prstGeom prst="rect">
            <a:avLst/>
          </a:prstGeom>
        </p:spPr>
      </p:pic>
      <p:sp>
        <p:nvSpPr>
          <p:cNvPr id="32" name="CasellaDiTesto 31">
            <a:extLst>
              <a:ext uri="{FF2B5EF4-FFF2-40B4-BE49-F238E27FC236}">
                <a16:creationId xmlns:a16="http://schemas.microsoft.com/office/drawing/2014/main" id="{79E87B6C-6357-49CC-1490-F71348B54676}"/>
              </a:ext>
            </a:extLst>
          </p:cNvPr>
          <p:cNvSpPr txBox="1"/>
          <p:nvPr/>
        </p:nvSpPr>
        <p:spPr>
          <a:xfrm>
            <a:off x="5191095" y="1214798"/>
            <a:ext cx="2717074"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sng"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Settore di riferimento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settore agricolo</a:t>
            </a:r>
          </a:p>
        </p:txBody>
      </p:sp>
      <p:pic>
        <p:nvPicPr>
          <p:cNvPr id="34" name="Immagine 33">
            <a:extLst>
              <a:ext uri="{FF2B5EF4-FFF2-40B4-BE49-F238E27FC236}">
                <a16:creationId xmlns:a16="http://schemas.microsoft.com/office/drawing/2014/main" id="{00EE5150-9FF5-6556-0690-8D894E322502}"/>
              </a:ext>
            </a:extLst>
          </p:cNvPr>
          <p:cNvPicPr>
            <a:picLocks noChangeAspect="1"/>
          </p:cNvPicPr>
          <p:nvPr/>
        </p:nvPicPr>
        <p:blipFill>
          <a:blip r:embed="rId4"/>
          <a:stretch>
            <a:fillRect/>
          </a:stretch>
        </p:blipFill>
        <p:spPr>
          <a:xfrm>
            <a:off x="4711337" y="1683061"/>
            <a:ext cx="3676590" cy="608450"/>
          </a:xfrm>
          <a:prstGeom prst="rect">
            <a:avLst/>
          </a:prstGeom>
        </p:spPr>
      </p:pic>
      <p:pic>
        <p:nvPicPr>
          <p:cNvPr id="37" name="Immagine 36">
            <a:extLst>
              <a:ext uri="{FF2B5EF4-FFF2-40B4-BE49-F238E27FC236}">
                <a16:creationId xmlns:a16="http://schemas.microsoft.com/office/drawing/2014/main" id="{1E317C99-5BAE-243D-5BBB-EF48383FA837}"/>
              </a:ext>
            </a:extLst>
          </p:cNvPr>
          <p:cNvPicPr>
            <a:picLocks noChangeAspect="1"/>
          </p:cNvPicPr>
          <p:nvPr/>
        </p:nvPicPr>
        <p:blipFill>
          <a:blip r:embed="rId5"/>
          <a:stretch>
            <a:fillRect/>
          </a:stretch>
        </p:blipFill>
        <p:spPr>
          <a:xfrm>
            <a:off x="660539" y="1645685"/>
            <a:ext cx="3544664" cy="568897"/>
          </a:xfrm>
          <a:prstGeom prst="rect">
            <a:avLst/>
          </a:prstGeom>
        </p:spPr>
      </p:pic>
      <p:sp>
        <p:nvSpPr>
          <p:cNvPr id="39" name="CasellaDiTesto 38">
            <a:extLst>
              <a:ext uri="{FF2B5EF4-FFF2-40B4-BE49-F238E27FC236}">
                <a16:creationId xmlns:a16="http://schemas.microsoft.com/office/drawing/2014/main" id="{733443EF-FF28-F3A7-51F2-1B8DD1406F8C}"/>
              </a:ext>
            </a:extLst>
          </p:cNvPr>
          <p:cNvSpPr txBox="1"/>
          <p:nvPr/>
        </p:nvSpPr>
        <p:spPr>
          <a:xfrm>
            <a:off x="4705233" y="2214582"/>
            <a:ext cx="3732914"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relativo all’applicazione degli articoli 107 e 108 TFUE agli aiuti de </a:t>
            </a:r>
            <a:r>
              <a:rPr kumimoji="0" lang="it-IT" sz="1100" b="0" i="0" u="none" strike="noStrike" kern="1200" cap="none" spc="0" normalizeH="0" baseline="0" noProof="0" dirty="0" err="1">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minimis</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nel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settore agricolo</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ai sensi del quale l’importo complessivo degli aiuti concessi a un’impresa unica non deve superare 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25.000,00 €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nell’arco di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tre esercizi finanziari</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Times New Roman" panose="02020603050405020304" pitchFamily="18" charset="0"/>
                <a:cs typeface="Times New Roman" panose="02020603050405020304" pitchFamily="18" charset="0"/>
              </a:rPr>
              <a:t>Il periodo di applicazione è stato prorogato fino al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Times New Roman" panose="02020603050405020304" pitchFamily="18" charset="0"/>
                <a:cs typeface="Times New Roman" panose="02020603050405020304" pitchFamily="18" charset="0"/>
              </a:rPr>
              <a:t>31 dicembre 2027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Times New Roman" panose="02020603050405020304" pitchFamily="18" charset="0"/>
                <a:cs typeface="Times New Roman" panose="02020603050405020304" pitchFamily="18" charset="0"/>
              </a:rPr>
              <a:t>dal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Times New Roman" panose="02020603050405020304" pitchFamily="18" charset="0"/>
                <a:cs typeface="Times New Roman" panose="02020603050405020304" pitchFamily="18" charset="0"/>
              </a:rPr>
              <a:t>Regolamento (UE) 2019/316</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endPar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endParaRPr>
          </a:p>
        </p:txBody>
      </p:sp>
      <p:pic>
        <p:nvPicPr>
          <p:cNvPr id="41" name="Immagine 40">
            <a:extLst>
              <a:ext uri="{FF2B5EF4-FFF2-40B4-BE49-F238E27FC236}">
                <a16:creationId xmlns:a16="http://schemas.microsoft.com/office/drawing/2014/main" id="{96091057-83CA-C832-3251-68E308FE9075}"/>
              </a:ext>
            </a:extLst>
          </p:cNvPr>
          <p:cNvPicPr>
            <a:picLocks noChangeAspect="1"/>
          </p:cNvPicPr>
          <p:nvPr/>
        </p:nvPicPr>
        <p:blipFill>
          <a:blip r:embed="rId6"/>
          <a:stretch>
            <a:fillRect/>
          </a:stretch>
        </p:blipFill>
        <p:spPr>
          <a:xfrm>
            <a:off x="5093676" y="4421826"/>
            <a:ext cx="3116852" cy="570156"/>
          </a:xfrm>
          <a:prstGeom prst="rect">
            <a:avLst/>
          </a:prstGeom>
        </p:spPr>
      </p:pic>
      <p:sp>
        <p:nvSpPr>
          <p:cNvPr id="43" name="Freccia bidirezionale verticale 42">
            <a:extLst>
              <a:ext uri="{FF2B5EF4-FFF2-40B4-BE49-F238E27FC236}">
                <a16:creationId xmlns:a16="http://schemas.microsoft.com/office/drawing/2014/main" id="{674DEB2B-57AE-5ABB-4D3B-3C294860F138}"/>
              </a:ext>
            </a:extLst>
          </p:cNvPr>
          <p:cNvSpPr/>
          <p:nvPr/>
        </p:nvSpPr>
        <p:spPr>
          <a:xfrm>
            <a:off x="6540137" y="3762103"/>
            <a:ext cx="195916" cy="47676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CasellaDiTesto 44">
            <a:extLst>
              <a:ext uri="{FF2B5EF4-FFF2-40B4-BE49-F238E27FC236}">
                <a16:creationId xmlns:a16="http://schemas.microsoft.com/office/drawing/2014/main" id="{0F0365F3-CFEC-1C3B-3BF7-25F5C0FC7AC1}"/>
              </a:ext>
            </a:extLst>
          </p:cNvPr>
          <p:cNvSpPr txBox="1"/>
          <p:nvPr/>
        </p:nvSpPr>
        <p:spPr>
          <a:xfrm>
            <a:off x="4831564" y="5152512"/>
            <a:ext cx="3480252"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dichiara compatibili con il mercato interno alcune categorie di aiuti nei settori agricolo e forestale e nelle zone rurali. </a:t>
            </a: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7" name="CasellaDiTesto 46">
            <a:extLst>
              <a:ext uri="{FF2B5EF4-FFF2-40B4-BE49-F238E27FC236}">
                <a16:creationId xmlns:a16="http://schemas.microsoft.com/office/drawing/2014/main" id="{2E083E3F-40E6-6AD9-0CB1-A77863C033C6}"/>
              </a:ext>
            </a:extLst>
          </p:cNvPr>
          <p:cNvSpPr txBox="1"/>
          <p:nvPr/>
        </p:nvSpPr>
        <p:spPr>
          <a:xfrm>
            <a:off x="9065649" y="1168137"/>
            <a:ext cx="266044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sng"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Settore di riferimento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pesca e acquacoltura</a:t>
            </a:r>
          </a:p>
        </p:txBody>
      </p:sp>
      <p:pic>
        <p:nvPicPr>
          <p:cNvPr id="49" name="Immagine 48">
            <a:extLst>
              <a:ext uri="{FF2B5EF4-FFF2-40B4-BE49-F238E27FC236}">
                <a16:creationId xmlns:a16="http://schemas.microsoft.com/office/drawing/2014/main" id="{EDAA53D5-775B-5B73-FDC3-861CE94466F4}"/>
              </a:ext>
            </a:extLst>
          </p:cNvPr>
          <p:cNvPicPr>
            <a:picLocks noChangeAspect="1"/>
          </p:cNvPicPr>
          <p:nvPr/>
        </p:nvPicPr>
        <p:blipFill>
          <a:blip r:embed="rId7"/>
          <a:stretch>
            <a:fillRect/>
          </a:stretch>
        </p:blipFill>
        <p:spPr>
          <a:xfrm>
            <a:off x="8735239" y="1645685"/>
            <a:ext cx="3321262" cy="516380"/>
          </a:xfrm>
          <a:prstGeom prst="rect">
            <a:avLst/>
          </a:prstGeom>
        </p:spPr>
      </p:pic>
      <p:sp>
        <p:nvSpPr>
          <p:cNvPr id="51" name="CasellaDiTesto 50">
            <a:extLst>
              <a:ext uri="{FF2B5EF4-FFF2-40B4-BE49-F238E27FC236}">
                <a16:creationId xmlns:a16="http://schemas.microsoft.com/office/drawing/2014/main" id="{6EED1C9D-A846-96FF-3D31-5DF8BA876819}"/>
              </a:ext>
            </a:extLst>
          </p:cNvPr>
          <p:cNvSpPr txBox="1"/>
          <p:nvPr/>
        </p:nvSpPr>
        <p:spPr>
          <a:xfrm>
            <a:off x="8735239" y="2189646"/>
            <a:ext cx="3294250" cy="36471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ai sensi del quale l’importo complessivo degli aiuti de </a:t>
            </a:r>
            <a:r>
              <a:rPr kumimoji="0" lang="it-IT" sz="1100" b="0" i="0" u="none" strike="noStrike" kern="1200" cap="none" spc="0" normalizeH="0" baseline="0" noProof="0" dirty="0" err="1">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minimis</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concessi a un’impresa unica non deve superare 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40.000 €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 nell’arco di </a:t>
            </a:r>
            <a:r>
              <a:rPr kumimoji="0" lang="it-IT" sz="1100" b="1"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tre esercizi finanziari</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 I</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Arial" panose="020B0604020202020204" pitchFamily="34" charset="0"/>
              </a:rPr>
              <a:t>l periodo di applicazione è prorogato fino al 31 dicembre 2029 dal Regolamento (UE) 2023/2391, che </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ne ha delimitato il campo di applicazione (con le eccezioni stabilite all’articolo 1 paragrafo 1) alla “</a:t>
            </a:r>
            <a:r>
              <a:rPr kumimoji="0" lang="it-IT" sz="1100" b="0" i="1"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produzione primaria di prodotti della pesca e dell’acquacoltura</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 comprendente, ai sensi dell’articolo 2 paragrafo 1, “</a:t>
            </a:r>
            <a:r>
              <a:rPr kumimoji="0" lang="it-IT" sz="1100" b="0" i="1"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tutte le operazioni relative alla pesca, all’allevamento o alla coltura di organismi acquatici nonché le attività svolte nell’azienda o a bordo necessarie per preparare un prodotto animale o vegetale alla prima vendita, compresi il taglio, la sfilettatura o il congelamento e la prima vendita a rivenditori o a imprese di trasformazione</a:t>
            </a:r>
            <a:r>
              <a:rPr kumimoji="0" lang="it-IT" sz="1100" b="0" i="0" u="none" strike="noStrike" kern="1200" cap="none" spc="0" normalizeH="0" baseline="0" noProof="0" dirty="0">
                <a:ln>
                  <a:noFill/>
                </a:ln>
                <a:solidFill>
                  <a:srgbClr val="4472C4">
                    <a:lumMod val="75000"/>
                  </a:srgbClr>
                </a:solidFill>
                <a:effectLst/>
                <a:uLnTx/>
                <a:uFillTx/>
                <a:latin typeface="Verdana" panose="020B0604030504040204" pitchFamily="34" charset="0"/>
                <a:ea typeface="Verdana" panose="020B0604030504040204" pitchFamily="34" charset="0"/>
                <a:cs typeface="+mn-cs"/>
              </a:rPr>
              <a:t>”.  </a:t>
            </a:r>
          </a:p>
        </p:txBody>
      </p:sp>
      <p:grpSp>
        <p:nvGrpSpPr>
          <p:cNvPr id="9" name="Gruppo 8">
            <a:extLst>
              <a:ext uri="{FF2B5EF4-FFF2-40B4-BE49-F238E27FC236}">
                <a16:creationId xmlns:a16="http://schemas.microsoft.com/office/drawing/2014/main" id="{A5D50995-92EB-1B9E-F9C4-A5031E4E18C4}"/>
              </a:ext>
            </a:extLst>
          </p:cNvPr>
          <p:cNvGrpSpPr/>
          <p:nvPr/>
        </p:nvGrpSpPr>
        <p:grpSpPr>
          <a:xfrm>
            <a:off x="0" y="5847251"/>
            <a:ext cx="12192000" cy="1010749"/>
            <a:chOff x="1131816" y="4999408"/>
            <a:chExt cx="12192000" cy="1010749"/>
          </a:xfrm>
        </p:grpSpPr>
        <p:pic>
          <p:nvPicPr>
            <p:cNvPr id="10" name="Segnaposto contenuto 11" descr="Immagine che contiene testo, schermata, design, Carattere&#10;&#10;Descrizione generata automaticamente">
              <a:extLst>
                <a:ext uri="{FF2B5EF4-FFF2-40B4-BE49-F238E27FC236}">
                  <a16:creationId xmlns:a16="http://schemas.microsoft.com/office/drawing/2014/main" id="{4F9EE990-28CB-D742-57D6-6660E97730B6}"/>
                </a:ext>
              </a:extLst>
            </p:cNvPr>
            <p:cNvPicPr/>
            <p:nvPr/>
          </p:nvPicPr>
          <p:blipFill>
            <a:blip r:embed="rId8"/>
            <a:stretch>
              <a:fillRect/>
            </a:stretch>
          </p:blipFill>
          <p:spPr>
            <a:xfrm>
              <a:off x="1373873" y="4999408"/>
              <a:ext cx="408340" cy="862691"/>
            </a:xfrm>
            <a:prstGeom prst="rect">
              <a:avLst/>
            </a:prstGeom>
            <a:ln>
              <a:noFill/>
            </a:ln>
          </p:spPr>
        </p:pic>
        <p:sp>
          <p:nvSpPr>
            <p:cNvPr id="11" name="Rettangolo 10">
              <a:extLst>
                <a:ext uri="{FF2B5EF4-FFF2-40B4-BE49-F238E27FC236}">
                  <a16:creationId xmlns:a16="http://schemas.microsoft.com/office/drawing/2014/main" id="{1DC204CD-0E7F-95E0-7213-7F048EA0AA05}"/>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67154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D9AF72E-6C30-C3B5-0F62-D257CE70B331}"/>
              </a:ext>
            </a:extLst>
          </p:cNvPr>
          <p:cNvPicPr>
            <a:picLocks noChangeAspect="1"/>
          </p:cNvPicPr>
          <p:nvPr/>
        </p:nvPicPr>
        <p:blipFill>
          <a:blip r:embed="rId2"/>
          <a:stretch>
            <a:fillRect/>
          </a:stretch>
        </p:blipFill>
        <p:spPr>
          <a:xfrm>
            <a:off x="546548" y="206849"/>
            <a:ext cx="10659518" cy="6444302"/>
          </a:xfrm>
          <a:prstGeom prst="rect">
            <a:avLst/>
          </a:prstGeom>
        </p:spPr>
      </p:pic>
      <p:grpSp>
        <p:nvGrpSpPr>
          <p:cNvPr id="7" name="Gruppo 6">
            <a:extLst>
              <a:ext uri="{FF2B5EF4-FFF2-40B4-BE49-F238E27FC236}">
                <a16:creationId xmlns:a16="http://schemas.microsoft.com/office/drawing/2014/main" id="{69A6FE9C-FBB8-645E-437B-8A1E1CC64AAF}"/>
              </a:ext>
            </a:extLst>
          </p:cNvPr>
          <p:cNvGrpSpPr/>
          <p:nvPr/>
        </p:nvGrpSpPr>
        <p:grpSpPr>
          <a:xfrm>
            <a:off x="0" y="5847251"/>
            <a:ext cx="12192000" cy="1010749"/>
            <a:chOff x="1131816" y="4999408"/>
            <a:chExt cx="12192000" cy="1010749"/>
          </a:xfrm>
        </p:grpSpPr>
        <p:pic>
          <p:nvPicPr>
            <p:cNvPr id="8" name="Segnaposto contenuto 11" descr="Immagine che contiene testo, schermata, design, Carattere&#10;&#10;Descrizione generata automaticamente">
              <a:extLst>
                <a:ext uri="{FF2B5EF4-FFF2-40B4-BE49-F238E27FC236}">
                  <a16:creationId xmlns:a16="http://schemas.microsoft.com/office/drawing/2014/main" id="{E93F5E37-BDD6-BA58-9280-A5EFCB7C7442}"/>
                </a:ext>
              </a:extLst>
            </p:cNvPr>
            <p:cNvPicPr/>
            <p:nvPr/>
          </p:nvPicPr>
          <p:blipFill>
            <a:blip r:embed="rId3"/>
            <a:stretch>
              <a:fillRect/>
            </a:stretch>
          </p:blipFill>
          <p:spPr>
            <a:xfrm>
              <a:off x="1373873" y="4999408"/>
              <a:ext cx="408340" cy="862691"/>
            </a:xfrm>
            <a:prstGeom prst="rect">
              <a:avLst/>
            </a:prstGeom>
            <a:ln>
              <a:noFill/>
            </a:ln>
          </p:spPr>
        </p:pic>
        <p:sp>
          <p:nvSpPr>
            <p:cNvPr id="9" name="Rettangolo 8">
              <a:extLst>
                <a:ext uri="{FF2B5EF4-FFF2-40B4-BE49-F238E27FC236}">
                  <a16:creationId xmlns:a16="http://schemas.microsoft.com/office/drawing/2014/main" id="{372D7DCA-D9E2-B510-9F63-25E4236A97A1}"/>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7880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6526CA2-89BB-4342-FD4F-9DEC83BDA6F3}"/>
              </a:ext>
            </a:extLst>
          </p:cNvPr>
          <p:cNvSpPr txBox="1"/>
          <p:nvPr/>
        </p:nvSpPr>
        <p:spPr>
          <a:xfrm>
            <a:off x="461727" y="538388"/>
            <a:ext cx="11217243" cy="1032270"/>
          </a:xfrm>
          <a:prstGeom prst="rect">
            <a:avLst/>
          </a:prstGeom>
          <a:noFill/>
        </p:spPr>
        <p:txBody>
          <a:bodyPr wrap="square" rtlCol="0">
            <a:spAutoFit/>
          </a:bodyPr>
          <a:lstStyle/>
          <a:p>
            <a:pPr lvl="0" algn="just">
              <a:lnSpc>
                <a:spcPct val="115000"/>
              </a:lnSpc>
              <a:spcAft>
                <a:spcPts val="800"/>
              </a:spcAft>
            </a:pPr>
            <a:r>
              <a:rPr lang="it-IT" i="1" kern="100" dirty="0">
                <a:solidFill>
                  <a:srgbClr val="002060"/>
                </a:solidFill>
                <a:latin typeface="Aptos" panose="020B0004020202020204" pitchFamily="34" charset="0"/>
                <a:ea typeface="DengXian" panose="02010600030101010101" pitchFamily="2" charset="-122"/>
                <a:cs typeface="Arial" panose="020B0604020202020204" pitchFamily="34" charset="0"/>
              </a:rPr>
              <a:t>I</a:t>
            </a:r>
            <a:r>
              <a:rPr lang="it-IT" sz="1800" i="1" kern="100" dirty="0">
                <a:solidFill>
                  <a:srgbClr val="002060"/>
                </a:solidFill>
                <a:effectLst/>
                <a:latin typeface="Aptos" panose="020B0004020202020204" pitchFamily="34" charset="0"/>
                <a:ea typeface="DengXian" panose="02010600030101010101" pitchFamily="2" charset="-122"/>
                <a:cs typeface="Arial" panose="020B0604020202020204" pitchFamily="34" charset="0"/>
              </a:rPr>
              <a:t>l considerevole budget di oltre 500 milioni di euro</a:t>
            </a:r>
            <a:r>
              <a:rPr lang="it-IT" sz="1800" i="1" kern="100" dirty="0">
                <a:solidFill>
                  <a:srgbClr val="002060"/>
                </a:solidFill>
                <a:effectLst/>
                <a:latin typeface="Aptos" panose="020B0004020202020204" pitchFamily="34" charset="0"/>
                <a:ea typeface="MS Mincho" panose="02020609040205080304" pitchFamily="49" charset="-128"/>
                <a:cs typeface="Arial" panose="020B0604020202020204" pitchFamily="34" charset="0"/>
              </a:rPr>
              <a:t>, quasi il doppio rispetto </a:t>
            </a:r>
            <a:r>
              <a:rPr lang="it-IT" sz="1800" i="1" kern="100" dirty="0">
                <a:solidFill>
                  <a:srgbClr val="002060"/>
                </a:solidFill>
                <a:effectLst/>
                <a:latin typeface="Aptos" panose="020B0004020202020204" pitchFamily="34" charset="0"/>
                <a:ea typeface="DengXian" panose="02010600030101010101" pitchFamily="2" charset="-122"/>
                <a:cs typeface="Arial" panose="020B0604020202020204" pitchFamily="34" charset="0"/>
              </a:rPr>
              <a:t>al</a:t>
            </a:r>
            <a:r>
              <a:rPr lang="it-IT" sz="1800" i="1" kern="100" dirty="0">
                <a:solidFill>
                  <a:srgbClr val="002060"/>
                </a:solidFill>
                <a:effectLst/>
                <a:latin typeface="Aptos" panose="020B0004020202020204" pitchFamily="34" charset="0"/>
                <a:ea typeface="MS Mincho" panose="02020609040205080304" pitchFamily="49" charset="-128"/>
                <a:cs typeface="Arial" panose="020B0604020202020204" pitchFamily="34" charset="0"/>
              </a:rPr>
              <a:t>le precedenti edizioni</a:t>
            </a:r>
            <a:r>
              <a:rPr lang="it-IT" sz="1800" i="1" kern="100" dirty="0">
                <a:solidFill>
                  <a:srgbClr val="002060"/>
                </a:solidFill>
                <a:effectLst/>
                <a:latin typeface="Aptos" panose="020B0004020202020204" pitchFamily="34" charset="0"/>
                <a:ea typeface="DengXian" panose="02010600030101010101" pitchFamily="2" charset="-122"/>
                <a:cs typeface="Arial" panose="020B0604020202020204" pitchFamily="34" charset="0"/>
              </a:rPr>
              <a:t>, ha consentito </a:t>
            </a:r>
            <a:r>
              <a:rPr lang="it-IT" sz="1800" b="1" i="1" kern="100" dirty="0">
                <a:solidFill>
                  <a:srgbClr val="002060"/>
                </a:solidFill>
                <a:effectLst/>
                <a:latin typeface="Aptos" panose="020B0004020202020204" pitchFamily="34" charset="0"/>
                <a:ea typeface="DengXian" panose="02010600030101010101" pitchFamily="2" charset="-122"/>
                <a:cs typeface="Arial" panose="020B0604020202020204" pitchFamily="34" charset="0"/>
              </a:rPr>
              <a:t>l’aumento per tutti gli assi dell’importo dei massimali per progetto pari a 130.000 e per l’asse 5 delle intensità degli aiuti individuali al 65% e 80%</a:t>
            </a:r>
            <a:r>
              <a:rPr lang="it-IT" sz="1800" b="1" i="1" kern="1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t>
            </a:r>
            <a:endParaRPr lang="it-IT" sz="18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CasellaDiTesto 3">
            <a:extLst>
              <a:ext uri="{FF2B5EF4-FFF2-40B4-BE49-F238E27FC236}">
                <a16:creationId xmlns:a16="http://schemas.microsoft.com/office/drawing/2014/main" id="{C94A67CC-F910-4B21-DD4D-3EDC002CDA69}"/>
              </a:ext>
            </a:extLst>
          </p:cNvPr>
          <p:cNvSpPr txBox="1"/>
          <p:nvPr/>
        </p:nvSpPr>
        <p:spPr>
          <a:xfrm>
            <a:off x="359120" y="144689"/>
            <a:ext cx="4083112" cy="369332"/>
          </a:xfrm>
          <a:prstGeom prst="rect">
            <a:avLst/>
          </a:prstGeom>
          <a:noFill/>
          <a:ln>
            <a:noFill/>
          </a:ln>
        </p:spPr>
        <p:txBody>
          <a:bodyPr wrap="square" rtlCol="0">
            <a:spAutoFit/>
          </a:bodyPr>
          <a:lstStyle/>
          <a:p>
            <a:pPr algn="ctr"/>
            <a:r>
              <a:rPr lang="it-IT" b="1" dirty="0">
                <a:solidFill>
                  <a:srgbClr val="002060"/>
                </a:solidFill>
                <a:latin typeface="Verdana" panose="020B0604030504040204" pitchFamily="34" charset="0"/>
                <a:ea typeface="Verdana" panose="020B0604030504040204" pitchFamily="34" charset="0"/>
              </a:rPr>
              <a:t>ISI 2023: obiettivi raggiunti</a:t>
            </a:r>
          </a:p>
        </p:txBody>
      </p:sp>
      <p:sp>
        <p:nvSpPr>
          <p:cNvPr id="8" name="Rettangolo con angoli arrotondati 7">
            <a:extLst>
              <a:ext uri="{FF2B5EF4-FFF2-40B4-BE49-F238E27FC236}">
                <a16:creationId xmlns:a16="http://schemas.microsoft.com/office/drawing/2014/main" id="{AB06B333-6EFD-D457-D89E-C1C3CB055CAE}"/>
              </a:ext>
            </a:extLst>
          </p:cNvPr>
          <p:cNvSpPr/>
          <p:nvPr/>
        </p:nvSpPr>
        <p:spPr>
          <a:xfrm>
            <a:off x="513030" y="1983778"/>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Interventi alto contenuto tecnologico</a:t>
            </a:r>
          </a:p>
        </p:txBody>
      </p:sp>
      <p:sp>
        <p:nvSpPr>
          <p:cNvPr id="9" name="Rettangolo con angoli arrotondati 8">
            <a:extLst>
              <a:ext uri="{FF2B5EF4-FFF2-40B4-BE49-F238E27FC236}">
                <a16:creationId xmlns:a16="http://schemas.microsoft.com/office/drawing/2014/main" id="{42215F43-DF56-1664-0836-B770D198F16D}"/>
              </a:ext>
            </a:extLst>
          </p:cNvPr>
          <p:cNvSpPr/>
          <p:nvPr/>
        </p:nvSpPr>
        <p:spPr>
          <a:xfrm>
            <a:off x="513030" y="2729613"/>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Semplificazione</a:t>
            </a:r>
          </a:p>
        </p:txBody>
      </p:sp>
      <p:sp>
        <p:nvSpPr>
          <p:cNvPr id="12" name="CasellaDiTesto 11">
            <a:extLst>
              <a:ext uri="{FF2B5EF4-FFF2-40B4-BE49-F238E27FC236}">
                <a16:creationId xmlns:a16="http://schemas.microsoft.com/office/drawing/2014/main" id="{AB13502A-1D88-828C-CB90-500E9FAE5002}"/>
              </a:ext>
            </a:extLst>
          </p:cNvPr>
          <p:cNvSpPr txBox="1"/>
          <p:nvPr/>
        </p:nvSpPr>
        <p:spPr>
          <a:xfrm>
            <a:off x="4937289" y="4198073"/>
            <a:ext cx="2290527" cy="630429"/>
          </a:xfrm>
          <a:prstGeom prst="rect">
            <a:avLst/>
          </a:prstGeom>
          <a:solidFill>
            <a:schemeClr val="accent4">
              <a:lumMod val="75000"/>
            </a:schemeClr>
          </a:solidFill>
          <a:ln>
            <a:noFill/>
          </a:ln>
        </p:spPr>
        <p:txBody>
          <a:bodyPr wrap="square" rtlCol="0">
            <a:spAutoFit/>
          </a:bodyPr>
          <a:lstStyle/>
          <a:p>
            <a:pPr lvl="0" algn="ctr">
              <a:lnSpc>
                <a:spcPct val="115000"/>
              </a:lnSpc>
            </a:pPr>
            <a:r>
              <a:rPr lang="it-IT" sz="1600" b="1" kern="100" dirty="0">
                <a:solidFill>
                  <a:schemeClr val="bg1"/>
                </a:solidFill>
                <a:latin typeface="Verdana" panose="020B0604030504040204" pitchFamily="34" charset="0"/>
                <a:ea typeface="Verdana" panose="020B0604030504040204" pitchFamily="34" charset="0"/>
                <a:cs typeface="Arial" panose="020B0604020202020204" pitchFamily="34" charset="0"/>
              </a:rPr>
              <a:t>Elementi di novità 2023</a:t>
            </a:r>
            <a:endParaRPr lang="it-IT" sz="1600" b="1" kern="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Rettangolo con angoli arrotondati 12">
            <a:extLst>
              <a:ext uri="{FF2B5EF4-FFF2-40B4-BE49-F238E27FC236}">
                <a16:creationId xmlns:a16="http://schemas.microsoft.com/office/drawing/2014/main" id="{6FDC84B7-E4DA-F204-F9B9-9C738BD31405}"/>
              </a:ext>
            </a:extLst>
          </p:cNvPr>
          <p:cNvSpPr/>
          <p:nvPr/>
        </p:nvSpPr>
        <p:spPr>
          <a:xfrm>
            <a:off x="513030" y="3474851"/>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Asse 4 multisettoriale</a:t>
            </a:r>
          </a:p>
        </p:txBody>
      </p:sp>
      <p:sp>
        <p:nvSpPr>
          <p:cNvPr id="14" name="Rettangolo con angoli arrotondati 13">
            <a:extLst>
              <a:ext uri="{FF2B5EF4-FFF2-40B4-BE49-F238E27FC236}">
                <a16:creationId xmlns:a16="http://schemas.microsoft.com/office/drawing/2014/main" id="{E6785E9B-61A0-433F-D902-D0061F6B8AA0}"/>
              </a:ext>
            </a:extLst>
          </p:cNvPr>
          <p:cNvSpPr/>
          <p:nvPr/>
        </p:nvSpPr>
        <p:spPr>
          <a:xfrm>
            <a:off x="513029" y="4220089"/>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Aumento bonus settori Ateco </a:t>
            </a:r>
          </a:p>
        </p:txBody>
      </p:sp>
      <p:sp>
        <p:nvSpPr>
          <p:cNvPr id="15" name="Rettangolo con angoli arrotondati 14">
            <a:extLst>
              <a:ext uri="{FF2B5EF4-FFF2-40B4-BE49-F238E27FC236}">
                <a16:creationId xmlns:a16="http://schemas.microsoft.com/office/drawing/2014/main" id="{AF3872D2-E794-B414-D10F-463DE7029D67}"/>
              </a:ext>
            </a:extLst>
          </p:cNvPr>
          <p:cNvSpPr/>
          <p:nvPr/>
        </p:nvSpPr>
        <p:spPr>
          <a:xfrm>
            <a:off x="7819173" y="4220089"/>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Aumento bonus parti sociali</a:t>
            </a:r>
          </a:p>
        </p:txBody>
      </p:sp>
      <p:sp>
        <p:nvSpPr>
          <p:cNvPr id="16" name="Rettangolo con angoli arrotondati 15">
            <a:extLst>
              <a:ext uri="{FF2B5EF4-FFF2-40B4-BE49-F238E27FC236}">
                <a16:creationId xmlns:a16="http://schemas.microsoft.com/office/drawing/2014/main" id="{A3557371-A027-532D-B999-650858A82712}"/>
              </a:ext>
            </a:extLst>
          </p:cNvPr>
          <p:cNvSpPr/>
          <p:nvPr/>
        </p:nvSpPr>
        <p:spPr>
          <a:xfrm>
            <a:off x="7819175" y="1986231"/>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Valorizzazione certificazione dei SGSL e l’asseverazione dei MOG</a:t>
            </a:r>
          </a:p>
        </p:txBody>
      </p:sp>
      <p:sp>
        <p:nvSpPr>
          <p:cNvPr id="17" name="Rettangolo con angoli arrotondati 16">
            <a:extLst>
              <a:ext uri="{FF2B5EF4-FFF2-40B4-BE49-F238E27FC236}">
                <a16:creationId xmlns:a16="http://schemas.microsoft.com/office/drawing/2014/main" id="{620763C2-AF87-BEF0-35AA-0F167239EB10}"/>
              </a:ext>
            </a:extLst>
          </p:cNvPr>
          <p:cNvSpPr/>
          <p:nvPr/>
        </p:nvSpPr>
        <p:spPr>
          <a:xfrm>
            <a:off x="7819174" y="2731574"/>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Elenchi NCD</a:t>
            </a:r>
          </a:p>
        </p:txBody>
      </p:sp>
      <p:sp>
        <p:nvSpPr>
          <p:cNvPr id="18" name="Rettangolo con angoli arrotondati 17">
            <a:extLst>
              <a:ext uri="{FF2B5EF4-FFF2-40B4-BE49-F238E27FC236}">
                <a16:creationId xmlns:a16="http://schemas.microsoft.com/office/drawing/2014/main" id="{716AB3C1-C730-2AEA-53FD-BF2C3B286633}"/>
              </a:ext>
            </a:extLst>
          </p:cNvPr>
          <p:cNvSpPr/>
          <p:nvPr/>
        </p:nvSpPr>
        <p:spPr>
          <a:xfrm>
            <a:off x="7819174" y="3474851"/>
            <a:ext cx="3775295" cy="65353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Video tutorial e assistente virtuale</a:t>
            </a:r>
          </a:p>
        </p:txBody>
      </p:sp>
      <p:pic>
        <p:nvPicPr>
          <p:cNvPr id="7" name="Elemento grafico 6" descr="Aspirazione con riempimento a tinta unita">
            <a:extLst>
              <a:ext uri="{FF2B5EF4-FFF2-40B4-BE49-F238E27FC236}">
                <a16:creationId xmlns:a16="http://schemas.microsoft.com/office/drawing/2014/main" id="{6A270820-1F98-3ACF-B658-AED8FE5FCA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6085" y="1967643"/>
            <a:ext cx="2393244" cy="2393244"/>
          </a:xfrm>
          <a:prstGeom prst="rect">
            <a:avLst/>
          </a:prstGeom>
        </p:spPr>
      </p:pic>
      <p:pic>
        <p:nvPicPr>
          <p:cNvPr id="2" name="Segnaposto contenuto 11" descr="Immagine che contiene testo, schermata, design, Carattere&#10;&#10;Descrizione generata automaticamente">
            <a:extLst>
              <a:ext uri="{FF2B5EF4-FFF2-40B4-BE49-F238E27FC236}">
                <a16:creationId xmlns:a16="http://schemas.microsoft.com/office/drawing/2014/main" id="{16CDEFA9-9D6A-A018-93A1-279129A6AA99}"/>
              </a:ext>
            </a:extLst>
          </p:cNvPr>
          <p:cNvPicPr/>
          <p:nvPr/>
        </p:nvPicPr>
        <p:blipFill>
          <a:blip r:embed="rId4"/>
          <a:stretch>
            <a:fillRect/>
          </a:stretch>
        </p:blipFill>
        <p:spPr>
          <a:xfrm>
            <a:off x="470877" y="5793902"/>
            <a:ext cx="408340" cy="862691"/>
          </a:xfrm>
          <a:prstGeom prst="rect">
            <a:avLst/>
          </a:prstGeom>
        </p:spPr>
      </p:pic>
    </p:spTree>
    <p:extLst>
      <p:ext uri="{BB962C8B-B14F-4D97-AF65-F5344CB8AC3E}">
        <p14:creationId xmlns:p14="http://schemas.microsoft.com/office/powerpoint/2010/main" val="54484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ccia circolare in giù 5"/>
          <p:cNvSpPr/>
          <p:nvPr/>
        </p:nvSpPr>
        <p:spPr>
          <a:xfrm rot="19900483">
            <a:off x="1222894" y="2837157"/>
            <a:ext cx="2494458" cy="998038"/>
          </a:xfrm>
          <a:prstGeom prst="curvedDownArrow">
            <a:avLst>
              <a:gd name="adj1" fmla="val 24363"/>
              <a:gd name="adj2" fmla="val 63889"/>
              <a:gd name="adj3" fmla="val 25000"/>
            </a:avLst>
          </a:prstGeom>
          <a:solidFill>
            <a:schemeClr val="bg1"/>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title"/>
          </p:nvPr>
        </p:nvSpPr>
        <p:spPr>
          <a:xfrm>
            <a:off x="257590" y="190838"/>
            <a:ext cx="10836508" cy="694416"/>
          </a:xfrm>
        </p:spPr>
        <p:txBody>
          <a:bodyPr/>
          <a:lstStyle/>
          <a:p>
            <a:r>
              <a:rPr lang="it-IT" sz="1800" b="1" dirty="0">
                <a:latin typeface="Verdana" panose="020B0604030504040204" pitchFamily="34" charset="0"/>
                <a:ea typeface="Verdana" panose="020B0604030504040204" pitchFamily="34" charset="0"/>
              </a:rPr>
              <a:t>Avviso pubblico ISI 2023 – </a:t>
            </a:r>
            <a:r>
              <a:rPr lang="it-IT" sz="1400" dirty="0">
                <a:latin typeface="Verdana" panose="020B0604030504040204" pitchFamily="34" charset="0"/>
                <a:ea typeface="Verdana" panose="020B0604030504040204" pitchFamily="34" charset="0"/>
              </a:rPr>
              <a:t>introdotti gli elenchi cronologici </a:t>
            </a:r>
            <a:r>
              <a:rPr lang="it-IT" sz="1400" dirty="0">
                <a:solidFill>
                  <a:srgbClr val="FF0000"/>
                </a:solidFill>
                <a:latin typeface="Verdana" panose="020B0604030504040204" pitchFamily="34" charset="0"/>
                <a:ea typeface="Verdana" panose="020B0604030504040204" pitchFamily="34" charset="0"/>
              </a:rPr>
              <a:t>NO CLICK DAY (NCD)</a:t>
            </a:r>
          </a:p>
        </p:txBody>
      </p:sp>
      <p:sp>
        <p:nvSpPr>
          <p:cNvPr id="16" name="CasellaDiTesto 15"/>
          <p:cNvSpPr txBox="1"/>
          <p:nvPr/>
        </p:nvSpPr>
        <p:spPr>
          <a:xfrm>
            <a:off x="6020746" y="5129349"/>
            <a:ext cx="824191" cy="369332"/>
          </a:xfrm>
          <a:prstGeom prst="rect">
            <a:avLst/>
          </a:prstGeom>
          <a:noFill/>
        </p:spPr>
        <p:txBody>
          <a:bodyPr wrap="square" rtlCol="0">
            <a:spAutoFit/>
          </a:bodyPr>
          <a:lstStyle/>
          <a:p>
            <a:endParaRPr lang="it-IT" dirty="0">
              <a:latin typeface="Verdana" panose="020B0604030504040204" pitchFamily="34" charset="0"/>
              <a:ea typeface="Verdana" panose="020B0604030504040204" pitchFamily="34" charset="0"/>
            </a:endParaRPr>
          </a:p>
        </p:txBody>
      </p:sp>
      <p:sp>
        <p:nvSpPr>
          <p:cNvPr id="22" name="Rettangolo 21"/>
          <p:cNvSpPr/>
          <p:nvPr/>
        </p:nvSpPr>
        <p:spPr>
          <a:xfrm>
            <a:off x="107081" y="538046"/>
            <a:ext cx="11827329" cy="2062103"/>
          </a:xfrm>
          <a:prstGeom prst="rect">
            <a:avLst/>
          </a:prstGeom>
        </p:spPr>
        <p:txBody>
          <a:bodyPr wrap="square">
            <a:spAutoFit/>
          </a:bodyPr>
          <a:lstStyle/>
          <a:p>
            <a:pPr algn="just"/>
            <a:r>
              <a:rPr lang="it-IT" sz="1600" dirty="0">
                <a:solidFill>
                  <a:schemeClr val="accent1"/>
                </a:solidFill>
                <a:latin typeface="Verdana" panose="020B0604030504040204" pitchFamily="34" charset="0"/>
                <a:ea typeface="Verdana" panose="020B0604030504040204" pitchFamily="34" charset="0"/>
              </a:rPr>
              <a:t>Alla chiusura della procedura di registrazione delle domande, se le risorse economiche complessivamente stanziate per un determinato elenco (Asse/regione) sono sufficienti a soddisfare tutte le domande di finanziamento, l’Istituto provvederà alla tempestiva pubblicazione dei corrispondenti elenchi regionali (NCD) le cui domande saranno ordinate in base al tempo di registrazione ottenuto in procedura domanda e</a:t>
            </a:r>
            <a:r>
              <a:rPr lang="it-IT" sz="1600" b="1" dirty="0">
                <a:solidFill>
                  <a:schemeClr val="accent1"/>
                </a:solidFill>
                <a:latin typeface="Verdana" panose="020B0604030504040204" pitchFamily="34" charset="0"/>
                <a:ea typeface="Verdana" panose="020B0604030504040204" pitchFamily="34" charset="0"/>
              </a:rPr>
              <a:t> ammesse direttamente alla fase di upload della documentazione. </a:t>
            </a:r>
            <a:endParaRPr lang="it-IT" sz="1600" dirty="0">
              <a:solidFill>
                <a:schemeClr val="accent1"/>
              </a:solidFill>
              <a:latin typeface="Verdana" panose="020B0604030504040204" pitchFamily="34" charset="0"/>
              <a:ea typeface="Verdana" panose="020B0604030504040204" pitchFamily="34" charset="0"/>
            </a:endParaRPr>
          </a:p>
          <a:p>
            <a:pPr algn="just"/>
            <a:endParaRPr lang="it-IT" sz="1600" dirty="0">
              <a:solidFill>
                <a:schemeClr val="accent1"/>
              </a:solidFill>
              <a:latin typeface="Verdana" panose="020B0604030504040204" pitchFamily="34" charset="0"/>
              <a:ea typeface="Verdana" panose="020B0604030504040204" pitchFamily="34" charset="0"/>
            </a:endParaRPr>
          </a:p>
          <a:p>
            <a:pPr algn="just"/>
            <a:r>
              <a:rPr lang="it-IT" sz="1600" dirty="0">
                <a:solidFill>
                  <a:schemeClr val="accent1"/>
                </a:solidFill>
                <a:latin typeface="Verdana" panose="020B0604030504040204" pitchFamily="34" charset="0"/>
                <a:ea typeface="Verdana" panose="020B0604030504040204" pitchFamily="34" charset="0"/>
              </a:rPr>
              <a:t>Nel caso di capienza totale per un determinato Asse, eventuali risorse economiche regionali/provinciali in eccedenza verranno destinate agli elenchi regionali in cui le risorse economiche risultano insufficienti.</a:t>
            </a:r>
          </a:p>
        </p:txBody>
      </p:sp>
      <p:pic>
        <p:nvPicPr>
          <p:cNvPr id="3" name="Immagine 2"/>
          <p:cNvPicPr>
            <a:picLocks noChangeAspect="1"/>
          </p:cNvPicPr>
          <p:nvPr/>
        </p:nvPicPr>
        <p:blipFill>
          <a:blip r:embed="rId2"/>
          <a:stretch>
            <a:fillRect/>
          </a:stretch>
        </p:blipFill>
        <p:spPr>
          <a:xfrm rot="20920725">
            <a:off x="-211065" y="3866188"/>
            <a:ext cx="4339775" cy="1836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asellaDiTesto 7">
            <a:extLst>
              <a:ext uri="{FF2B5EF4-FFF2-40B4-BE49-F238E27FC236}">
                <a16:creationId xmlns:a16="http://schemas.microsoft.com/office/drawing/2014/main" id="{B2564180-72DB-C9D4-3F61-B23624F18872}"/>
              </a:ext>
            </a:extLst>
          </p:cNvPr>
          <p:cNvSpPr txBox="1"/>
          <p:nvPr/>
        </p:nvSpPr>
        <p:spPr>
          <a:xfrm>
            <a:off x="9491705" y="2859123"/>
            <a:ext cx="2406078" cy="923330"/>
          </a:xfrm>
          <a:prstGeom prst="rect">
            <a:avLst/>
          </a:prstGeom>
          <a:noFill/>
        </p:spPr>
        <p:txBody>
          <a:bodyPr wrap="square" rtlCol="0">
            <a:spAutoFit/>
          </a:bodyPr>
          <a:lstStyle/>
          <a:p>
            <a:pPr algn="ctr"/>
            <a:r>
              <a:rPr lang="it-IT" dirty="0"/>
              <a:t>Elenchi NCD</a:t>
            </a:r>
          </a:p>
          <a:p>
            <a:pPr algn="ctr"/>
            <a:r>
              <a:rPr lang="it-IT" dirty="0"/>
              <a:t> ISI 2023 pubblicati il 3 giugno 2024</a:t>
            </a:r>
          </a:p>
        </p:txBody>
      </p:sp>
      <p:cxnSp>
        <p:nvCxnSpPr>
          <p:cNvPr id="10" name="Connettore 2 9">
            <a:extLst>
              <a:ext uri="{FF2B5EF4-FFF2-40B4-BE49-F238E27FC236}">
                <a16:creationId xmlns:a16="http://schemas.microsoft.com/office/drawing/2014/main" id="{4E29FFCB-2BE7-2320-3846-012673C57388}"/>
              </a:ext>
            </a:extLst>
          </p:cNvPr>
          <p:cNvCxnSpPr>
            <a:cxnSpLocks/>
          </p:cNvCxnSpPr>
          <p:nvPr/>
        </p:nvCxnSpPr>
        <p:spPr>
          <a:xfrm flipH="1">
            <a:off x="9124659" y="3715134"/>
            <a:ext cx="2594900" cy="0"/>
          </a:xfrm>
          <a:prstGeom prst="straightConnector1">
            <a:avLst/>
          </a:prstGeom>
          <a:ln w="34925">
            <a:tailEnd type="triangle"/>
          </a:ln>
        </p:spPr>
        <p:style>
          <a:lnRef idx="3">
            <a:schemeClr val="dk1"/>
          </a:lnRef>
          <a:fillRef idx="0">
            <a:schemeClr val="dk1"/>
          </a:fillRef>
          <a:effectRef idx="2">
            <a:schemeClr val="dk1"/>
          </a:effectRef>
          <a:fontRef idx="minor">
            <a:schemeClr val="tx1"/>
          </a:fontRef>
        </p:style>
      </p:cxnSp>
      <p:sp>
        <p:nvSpPr>
          <p:cNvPr id="4" name="Rettangolo 3">
            <a:extLst>
              <a:ext uri="{FF2B5EF4-FFF2-40B4-BE49-F238E27FC236}">
                <a16:creationId xmlns:a16="http://schemas.microsoft.com/office/drawing/2014/main" id="{CF9AD684-439A-531D-799A-BBE15B6CE687}"/>
              </a:ext>
            </a:extLst>
          </p:cNvPr>
          <p:cNvSpPr/>
          <p:nvPr/>
        </p:nvSpPr>
        <p:spPr>
          <a:xfrm>
            <a:off x="3274018" y="3320788"/>
            <a:ext cx="761747" cy="400110"/>
          </a:xfrm>
          <a:prstGeom prst="rect">
            <a:avLst/>
          </a:prstGeom>
          <a:noFill/>
        </p:spPr>
        <p:txBody>
          <a:bodyPr wrap="none" lIns="91440" tIns="45720" rIns="91440" bIns="45720">
            <a:spAutoFit/>
          </a:bodyPr>
          <a:lstStyle/>
          <a:p>
            <a:pPr algn="ctr"/>
            <a:r>
              <a:rPr lang="it-IT" sz="2000" dirty="0">
                <a:ln w="0"/>
                <a:effectLst>
                  <a:outerShdw blurRad="38100" dist="19050" dir="2700000" algn="tl" rotWithShape="0">
                    <a:schemeClr val="dk1">
                      <a:alpha val="40000"/>
                    </a:schemeClr>
                  </a:outerShdw>
                </a:effectLst>
              </a:rPr>
              <a:t>NCD</a:t>
            </a:r>
            <a:r>
              <a:rPr lang="it-IT" sz="2000" b="0" cap="none" spc="0" dirty="0">
                <a:ln w="0"/>
                <a:solidFill>
                  <a:schemeClr val="tx1"/>
                </a:solidFill>
                <a:effectLst>
                  <a:outerShdw blurRad="38100" dist="19050" dir="2700000" algn="tl" rotWithShape="0">
                    <a:schemeClr val="dk1">
                      <a:alpha val="40000"/>
                    </a:schemeClr>
                  </a:outerShdw>
                </a:effectLst>
              </a:rPr>
              <a:t>?</a:t>
            </a:r>
          </a:p>
        </p:txBody>
      </p:sp>
      <p:pic>
        <p:nvPicPr>
          <p:cNvPr id="7" name="Immagine 6">
            <a:extLst>
              <a:ext uri="{FF2B5EF4-FFF2-40B4-BE49-F238E27FC236}">
                <a16:creationId xmlns:a16="http://schemas.microsoft.com/office/drawing/2014/main" id="{5DB09D53-7433-7161-6E01-EA7C6DF3590D}"/>
              </a:ext>
            </a:extLst>
          </p:cNvPr>
          <p:cNvPicPr>
            <a:picLocks noChangeAspect="1"/>
          </p:cNvPicPr>
          <p:nvPr/>
        </p:nvPicPr>
        <p:blipFill>
          <a:blip r:embed="rId3"/>
          <a:stretch>
            <a:fillRect/>
          </a:stretch>
        </p:blipFill>
        <p:spPr>
          <a:xfrm>
            <a:off x="4916612" y="3109513"/>
            <a:ext cx="3463272" cy="2515429"/>
          </a:xfrm>
          <a:prstGeom prst="rect">
            <a:avLst/>
          </a:prstGeom>
        </p:spPr>
      </p:pic>
      <p:pic>
        <p:nvPicPr>
          <p:cNvPr id="5" name="Segnaposto contenuto 11" descr="Immagine che contiene testo, schermata, design, Carattere&#10;&#10;Descrizione generata automaticamente">
            <a:extLst>
              <a:ext uri="{FF2B5EF4-FFF2-40B4-BE49-F238E27FC236}">
                <a16:creationId xmlns:a16="http://schemas.microsoft.com/office/drawing/2014/main" id="{63FD137E-F4A4-536E-AEAF-E593463013E1}"/>
              </a:ext>
            </a:extLst>
          </p:cNvPr>
          <p:cNvPicPr/>
          <p:nvPr/>
        </p:nvPicPr>
        <p:blipFill>
          <a:blip r:embed="rId4"/>
          <a:stretch>
            <a:fillRect/>
          </a:stretch>
        </p:blipFill>
        <p:spPr>
          <a:xfrm>
            <a:off x="470877" y="5793902"/>
            <a:ext cx="408340" cy="862691"/>
          </a:xfrm>
          <a:prstGeom prst="rect">
            <a:avLst/>
          </a:prstGeom>
        </p:spPr>
      </p:pic>
      <p:sp>
        <p:nvSpPr>
          <p:cNvPr id="12" name="Rettangolo 11">
            <a:extLst>
              <a:ext uri="{FF2B5EF4-FFF2-40B4-BE49-F238E27FC236}">
                <a16:creationId xmlns:a16="http://schemas.microsoft.com/office/drawing/2014/main" id="{1382432A-8C42-CB4C-2DEB-A27236650DF2}"/>
              </a:ext>
            </a:extLst>
          </p:cNvPr>
          <p:cNvSpPr/>
          <p:nvPr/>
        </p:nvSpPr>
        <p:spPr>
          <a:xfrm>
            <a:off x="0" y="6709942"/>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5186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magine 134">
            <a:extLst>
              <a:ext uri="{FF2B5EF4-FFF2-40B4-BE49-F238E27FC236}">
                <a16:creationId xmlns:a16="http://schemas.microsoft.com/office/drawing/2014/main" id="{0A431D56-A1F9-9D94-AD75-300FF4CD6EFA}"/>
              </a:ext>
            </a:extLst>
          </p:cNvPr>
          <p:cNvPicPr>
            <a:picLocks noChangeAspect="1"/>
          </p:cNvPicPr>
          <p:nvPr/>
        </p:nvPicPr>
        <p:blipFill>
          <a:blip r:embed="rId3"/>
          <a:stretch>
            <a:fillRect/>
          </a:stretch>
        </p:blipFill>
        <p:spPr>
          <a:xfrm>
            <a:off x="1820859" y="571911"/>
            <a:ext cx="8106739" cy="5887260"/>
          </a:xfrm>
          <a:prstGeom prst="rect">
            <a:avLst/>
          </a:prstGeom>
        </p:spPr>
      </p:pic>
      <p:sp>
        <p:nvSpPr>
          <p:cNvPr id="124" name="Rettangolo 123">
            <a:extLst>
              <a:ext uri="{FF2B5EF4-FFF2-40B4-BE49-F238E27FC236}">
                <a16:creationId xmlns:a16="http://schemas.microsoft.com/office/drawing/2014/main" id="{F66B9F80-CA03-CA53-FEE0-3127F6C3AD10}"/>
              </a:ext>
            </a:extLst>
          </p:cNvPr>
          <p:cNvSpPr/>
          <p:nvPr/>
        </p:nvSpPr>
        <p:spPr>
          <a:xfrm>
            <a:off x="1723939" y="3972604"/>
            <a:ext cx="6799635" cy="23670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125" name="Rettangolo 124">
            <a:extLst>
              <a:ext uri="{FF2B5EF4-FFF2-40B4-BE49-F238E27FC236}">
                <a16:creationId xmlns:a16="http://schemas.microsoft.com/office/drawing/2014/main" id="{1BE5F3C4-DF72-FE2F-B06A-3544EEBB6096}"/>
              </a:ext>
            </a:extLst>
          </p:cNvPr>
          <p:cNvSpPr/>
          <p:nvPr/>
        </p:nvSpPr>
        <p:spPr>
          <a:xfrm>
            <a:off x="1720692" y="3729413"/>
            <a:ext cx="6802882" cy="243191"/>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cxnSp>
        <p:nvCxnSpPr>
          <p:cNvPr id="127" name="Connettore curvo 126">
            <a:extLst>
              <a:ext uri="{FF2B5EF4-FFF2-40B4-BE49-F238E27FC236}">
                <a16:creationId xmlns:a16="http://schemas.microsoft.com/office/drawing/2014/main" id="{63D38079-D5F0-1C5B-7AB7-F4F29A103E93}"/>
              </a:ext>
            </a:extLst>
          </p:cNvPr>
          <p:cNvCxnSpPr>
            <a:cxnSpLocks/>
            <a:endCxn id="124" idx="1"/>
          </p:cNvCxnSpPr>
          <p:nvPr/>
        </p:nvCxnSpPr>
        <p:spPr>
          <a:xfrm flipV="1">
            <a:off x="965182" y="4090957"/>
            <a:ext cx="758757" cy="536642"/>
          </a:xfrm>
          <a:prstGeom prst="curvedConnector3">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8" name="Connettore curvo 127">
            <a:extLst>
              <a:ext uri="{FF2B5EF4-FFF2-40B4-BE49-F238E27FC236}">
                <a16:creationId xmlns:a16="http://schemas.microsoft.com/office/drawing/2014/main" id="{53150598-14C5-F228-1E30-F44695A90822}"/>
              </a:ext>
            </a:extLst>
          </p:cNvPr>
          <p:cNvCxnSpPr>
            <a:cxnSpLocks/>
          </p:cNvCxnSpPr>
          <p:nvPr/>
        </p:nvCxnSpPr>
        <p:spPr>
          <a:xfrm>
            <a:off x="1140280" y="3290046"/>
            <a:ext cx="580411" cy="527725"/>
          </a:xfrm>
          <a:prstGeom prst="curvedConnector3">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0" name="CasellaDiTesto 129">
            <a:extLst>
              <a:ext uri="{FF2B5EF4-FFF2-40B4-BE49-F238E27FC236}">
                <a16:creationId xmlns:a16="http://schemas.microsoft.com/office/drawing/2014/main" id="{F4DC5395-70C9-4CCB-C904-601EA1701B08}"/>
              </a:ext>
            </a:extLst>
          </p:cNvPr>
          <p:cNvSpPr txBox="1"/>
          <p:nvPr/>
        </p:nvSpPr>
        <p:spPr>
          <a:xfrm>
            <a:off x="37808" y="2523204"/>
            <a:ext cx="176395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Risorse sufficienti agli elenchi definitivi, dopo redistribuzione, per assi 1-4</a:t>
            </a:r>
          </a:p>
        </p:txBody>
      </p:sp>
      <p:sp>
        <p:nvSpPr>
          <p:cNvPr id="131" name="CasellaDiTesto 130">
            <a:extLst>
              <a:ext uri="{FF2B5EF4-FFF2-40B4-BE49-F238E27FC236}">
                <a16:creationId xmlns:a16="http://schemas.microsoft.com/office/drawing/2014/main" id="{B5A1988E-1243-8CD0-9597-8B54CF7AD94F}"/>
              </a:ext>
            </a:extLst>
          </p:cNvPr>
          <p:cNvSpPr txBox="1"/>
          <p:nvPr/>
        </p:nvSpPr>
        <p:spPr>
          <a:xfrm>
            <a:off x="37808" y="4634550"/>
            <a:ext cx="16342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Risorse sufficienti per assi 1-4 già dopo fase domanda</a:t>
            </a:r>
          </a:p>
        </p:txBody>
      </p:sp>
      <p:sp>
        <p:nvSpPr>
          <p:cNvPr id="2" name="CasellaDiTesto 1">
            <a:extLst>
              <a:ext uri="{FF2B5EF4-FFF2-40B4-BE49-F238E27FC236}">
                <a16:creationId xmlns:a16="http://schemas.microsoft.com/office/drawing/2014/main" id="{32D416C0-596A-FB72-A5EA-14713CD4564C}"/>
              </a:ext>
            </a:extLst>
          </p:cNvPr>
          <p:cNvSpPr txBox="1"/>
          <p:nvPr/>
        </p:nvSpPr>
        <p:spPr>
          <a:xfrm>
            <a:off x="187942" y="119992"/>
            <a:ext cx="2057317" cy="369332"/>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Elenchi No Click-day</a:t>
            </a:r>
          </a:p>
        </p:txBody>
      </p:sp>
      <p:sp>
        <p:nvSpPr>
          <p:cNvPr id="3" name="Rettangolo con angoli arrotondati 2">
            <a:extLst>
              <a:ext uri="{FF2B5EF4-FFF2-40B4-BE49-F238E27FC236}">
                <a16:creationId xmlns:a16="http://schemas.microsoft.com/office/drawing/2014/main" id="{F1A55C54-F20C-F60B-760C-CF330082D5E9}"/>
              </a:ext>
            </a:extLst>
          </p:cNvPr>
          <p:cNvSpPr/>
          <p:nvPr/>
        </p:nvSpPr>
        <p:spPr>
          <a:xfrm>
            <a:off x="10184774" y="1669476"/>
            <a:ext cx="1887166" cy="35190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59 elenchi con risorse sufficienti, ammessi direttamente alla fase di caricamento della domanda (no click-day), per un totale di 2.243 domande</a:t>
            </a:r>
          </a:p>
        </p:txBody>
      </p:sp>
      <p:sp>
        <p:nvSpPr>
          <p:cNvPr id="4" name="Rettangolo 3">
            <a:extLst>
              <a:ext uri="{FF2B5EF4-FFF2-40B4-BE49-F238E27FC236}">
                <a16:creationId xmlns:a16="http://schemas.microsoft.com/office/drawing/2014/main" id="{BEEB1ED5-D899-1B5B-F939-CDB57F9078EB}"/>
              </a:ext>
            </a:extLst>
          </p:cNvPr>
          <p:cNvSpPr/>
          <p:nvPr/>
        </p:nvSpPr>
        <p:spPr>
          <a:xfrm>
            <a:off x="10076403" y="696713"/>
            <a:ext cx="188716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Pubblicati il 3 giugno</a:t>
            </a:r>
          </a:p>
        </p:txBody>
      </p:sp>
      <p:grpSp>
        <p:nvGrpSpPr>
          <p:cNvPr id="6" name="Gruppo 5">
            <a:extLst>
              <a:ext uri="{FF2B5EF4-FFF2-40B4-BE49-F238E27FC236}">
                <a16:creationId xmlns:a16="http://schemas.microsoft.com/office/drawing/2014/main" id="{46058E16-8462-9877-B277-5748F6D43E78}"/>
              </a:ext>
            </a:extLst>
          </p:cNvPr>
          <p:cNvGrpSpPr/>
          <p:nvPr/>
        </p:nvGrpSpPr>
        <p:grpSpPr>
          <a:xfrm>
            <a:off x="0" y="5847251"/>
            <a:ext cx="12192000" cy="1010749"/>
            <a:chOff x="1131816" y="4999408"/>
            <a:chExt cx="12192000" cy="1010749"/>
          </a:xfrm>
        </p:grpSpPr>
        <p:pic>
          <p:nvPicPr>
            <p:cNvPr id="7" name="Segnaposto contenuto 11" descr="Immagine che contiene testo, schermata, design, Carattere&#10;&#10;Descrizione generata automaticamente">
              <a:extLst>
                <a:ext uri="{FF2B5EF4-FFF2-40B4-BE49-F238E27FC236}">
                  <a16:creationId xmlns:a16="http://schemas.microsoft.com/office/drawing/2014/main" id="{0A7B133D-5456-F666-2EC2-19780A2FD8F9}"/>
                </a:ext>
              </a:extLst>
            </p:cNvPr>
            <p:cNvPicPr/>
            <p:nvPr/>
          </p:nvPicPr>
          <p:blipFill>
            <a:blip r:embed="rId4"/>
            <a:stretch>
              <a:fillRect/>
            </a:stretch>
          </p:blipFill>
          <p:spPr>
            <a:xfrm>
              <a:off x="1373873" y="4999408"/>
              <a:ext cx="408340" cy="862691"/>
            </a:xfrm>
            <a:prstGeom prst="rect">
              <a:avLst/>
            </a:prstGeom>
            <a:ln>
              <a:noFill/>
            </a:ln>
          </p:spPr>
        </p:pic>
        <p:sp>
          <p:nvSpPr>
            <p:cNvPr id="8" name="Rettangolo 7">
              <a:extLst>
                <a:ext uri="{FF2B5EF4-FFF2-40B4-BE49-F238E27FC236}">
                  <a16:creationId xmlns:a16="http://schemas.microsoft.com/office/drawing/2014/main" id="{2CAB45B2-0ABE-2F7E-9243-E390FCED7F93}"/>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2267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5332ADB9-3975-526B-6A9E-79635393C481}"/>
              </a:ext>
            </a:extLst>
          </p:cNvPr>
          <p:cNvPicPr>
            <a:picLocks noChangeAspect="1"/>
          </p:cNvPicPr>
          <p:nvPr/>
        </p:nvPicPr>
        <p:blipFill rotWithShape="1">
          <a:blip r:embed="rId3"/>
          <a:srcRect b="5634"/>
          <a:stretch/>
        </p:blipFill>
        <p:spPr>
          <a:xfrm>
            <a:off x="4459190" y="3557494"/>
            <a:ext cx="1114640" cy="481764"/>
          </a:xfrm>
          <a:prstGeom prst="rect">
            <a:avLst/>
          </a:prstGeom>
        </p:spPr>
      </p:pic>
      <p:pic>
        <p:nvPicPr>
          <p:cNvPr id="34" name="Immagine 33">
            <a:extLst>
              <a:ext uri="{FF2B5EF4-FFF2-40B4-BE49-F238E27FC236}">
                <a16:creationId xmlns:a16="http://schemas.microsoft.com/office/drawing/2014/main" id="{E9B5947B-7A0C-34D7-1714-06298714DD07}"/>
              </a:ext>
            </a:extLst>
          </p:cNvPr>
          <p:cNvPicPr>
            <a:picLocks noChangeAspect="1"/>
          </p:cNvPicPr>
          <p:nvPr/>
        </p:nvPicPr>
        <p:blipFill>
          <a:blip r:embed="rId4"/>
          <a:stretch>
            <a:fillRect/>
          </a:stretch>
        </p:blipFill>
        <p:spPr>
          <a:xfrm>
            <a:off x="4140136" y="3250565"/>
            <a:ext cx="1527523" cy="871905"/>
          </a:xfrm>
          <a:prstGeom prst="rect">
            <a:avLst/>
          </a:prstGeom>
        </p:spPr>
      </p:pic>
      <p:pic>
        <p:nvPicPr>
          <p:cNvPr id="18" name="Immagine 17">
            <a:extLst>
              <a:ext uri="{FF2B5EF4-FFF2-40B4-BE49-F238E27FC236}">
                <a16:creationId xmlns:a16="http://schemas.microsoft.com/office/drawing/2014/main" id="{2C5D7A33-EFA0-1D6C-57D6-6BD6F377BFB8}"/>
              </a:ext>
            </a:extLst>
          </p:cNvPr>
          <p:cNvPicPr>
            <a:picLocks noChangeAspect="1"/>
          </p:cNvPicPr>
          <p:nvPr/>
        </p:nvPicPr>
        <p:blipFill>
          <a:blip r:embed="rId5"/>
          <a:stretch>
            <a:fillRect/>
          </a:stretch>
        </p:blipFill>
        <p:spPr>
          <a:xfrm>
            <a:off x="5670724" y="3875734"/>
            <a:ext cx="1568077" cy="884556"/>
          </a:xfrm>
          <a:prstGeom prst="rect">
            <a:avLst/>
          </a:prstGeom>
        </p:spPr>
      </p:pic>
      <p:pic>
        <p:nvPicPr>
          <p:cNvPr id="3" name="Immagine 2">
            <a:extLst>
              <a:ext uri="{FF2B5EF4-FFF2-40B4-BE49-F238E27FC236}">
                <a16:creationId xmlns:a16="http://schemas.microsoft.com/office/drawing/2014/main" id="{05482E93-43F9-8D03-E616-7323518E61F6}"/>
              </a:ext>
            </a:extLst>
          </p:cNvPr>
          <p:cNvPicPr>
            <a:picLocks noChangeAspect="1"/>
          </p:cNvPicPr>
          <p:nvPr/>
        </p:nvPicPr>
        <p:blipFill>
          <a:blip r:embed="rId6"/>
          <a:stretch>
            <a:fillRect/>
          </a:stretch>
        </p:blipFill>
        <p:spPr>
          <a:xfrm>
            <a:off x="3829452" y="3761973"/>
            <a:ext cx="2165905" cy="801590"/>
          </a:xfrm>
          <a:prstGeom prst="rect">
            <a:avLst/>
          </a:prstGeom>
        </p:spPr>
      </p:pic>
      <p:sp>
        <p:nvSpPr>
          <p:cNvPr id="4" name="CasellaDiTesto 3">
            <a:extLst>
              <a:ext uri="{FF2B5EF4-FFF2-40B4-BE49-F238E27FC236}">
                <a16:creationId xmlns:a16="http://schemas.microsoft.com/office/drawing/2014/main" id="{84A5943A-AD0B-4E3F-BD83-9A3BDDADB0E4}"/>
              </a:ext>
            </a:extLst>
          </p:cNvPr>
          <p:cNvSpPr txBox="1"/>
          <p:nvPr/>
        </p:nvSpPr>
        <p:spPr>
          <a:xfrm>
            <a:off x="1543294" y="4974557"/>
            <a:ext cx="436315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Rendere appetibili gli assi dedicati alle micro e piccole imprese</a:t>
            </a:r>
          </a:p>
        </p:txBody>
      </p:sp>
      <p:pic>
        <p:nvPicPr>
          <p:cNvPr id="5" name="Elemento grafico 4" descr="Badge con riempimento a tinta unita">
            <a:extLst>
              <a:ext uri="{FF2B5EF4-FFF2-40B4-BE49-F238E27FC236}">
                <a16:creationId xmlns:a16="http://schemas.microsoft.com/office/drawing/2014/main" id="{E5E61635-31FD-47F9-8ED0-34773CE263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710" y="4209694"/>
            <a:ext cx="395688" cy="395688"/>
          </a:xfrm>
          <a:prstGeom prst="rect">
            <a:avLst/>
          </a:prstGeom>
        </p:spPr>
      </p:pic>
      <p:sp>
        <p:nvSpPr>
          <p:cNvPr id="6" name="CasellaDiTesto 5">
            <a:extLst>
              <a:ext uri="{FF2B5EF4-FFF2-40B4-BE49-F238E27FC236}">
                <a16:creationId xmlns:a16="http://schemas.microsoft.com/office/drawing/2014/main" id="{3EFFFE58-0568-8ED5-3166-9932E10DEA8E}"/>
              </a:ext>
            </a:extLst>
          </p:cNvPr>
          <p:cNvSpPr txBox="1"/>
          <p:nvPr/>
        </p:nvSpPr>
        <p:spPr>
          <a:xfrm>
            <a:off x="1543296" y="3591801"/>
            <a:ext cx="436315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Aumentare la partecipazione delle micro e piccole imprese e di quelle a rischio alto</a:t>
            </a:r>
          </a:p>
        </p:txBody>
      </p:sp>
      <p:pic>
        <p:nvPicPr>
          <p:cNvPr id="7" name="Elemento grafico 6" descr="Badge 1 con riempimento a tinta unita">
            <a:extLst>
              <a:ext uri="{FF2B5EF4-FFF2-40B4-BE49-F238E27FC236}">
                <a16:creationId xmlns:a16="http://schemas.microsoft.com/office/drawing/2014/main" id="{6D6D51EB-376F-3AEB-604A-888F22F6A3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9710" y="3574423"/>
            <a:ext cx="395688" cy="395688"/>
          </a:xfrm>
          <a:prstGeom prst="rect">
            <a:avLst/>
          </a:prstGeom>
        </p:spPr>
      </p:pic>
      <p:pic>
        <p:nvPicPr>
          <p:cNvPr id="20" name="Elemento grafico 19" descr="Badge 4 con riempimento a tinta unita">
            <a:extLst>
              <a:ext uri="{FF2B5EF4-FFF2-40B4-BE49-F238E27FC236}">
                <a16:creationId xmlns:a16="http://schemas.microsoft.com/office/drawing/2014/main" id="{DC8A90A3-35E3-8A6A-0A39-04705ED5B4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9710" y="4915786"/>
            <a:ext cx="395688" cy="395688"/>
          </a:xfrm>
          <a:prstGeom prst="rect">
            <a:avLst/>
          </a:prstGeom>
        </p:spPr>
      </p:pic>
      <p:sp>
        <p:nvSpPr>
          <p:cNvPr id="21" name="CasellaDiTesto 20">
            <a:extLst>
              <a:ext uri="{FF2B5EF4-FFF2-40B4-BE49-F238E27FC236}">
                <a16:creationId xmlns:a16="http://schemas.microsoft.com/office/drawing/2014/main" id="{531AEF0A-7382-F47A-B100-EBA73D2AB93A}"/>
              </a:ext>
            </a:extLst>
          </p:cNvPr>
          <p:cNvSpPr txBox="1"/>
          <p:nvPr/>
        </p:nvSpPr>
        <p:spPr>
          <a:xfrm>
            <a:off x="1604812" y="4365291"/>
            <a:ext cx="436315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Intervenire sulle tempistiche</a:t>
            </a:r>
          </a:p>
        </p:txBody>
      </p:sp>
      <p:pic>
        <p:nvPicPr>
          <p:cNvPr id="25" name="Immagine 24">
            <a:extLst>
              <a:ext uri="{FF2B5EF4-FFF2-40B4-BE49-F238E27FC236}">
                <a16:creationId xmlns:a16="http://schemas.microsoft.com/office/drawing/2014/main" id="{2872AF28-D745-5A2F-0839-0BECD66ABDDD}"/>
              </a:ext>
            </a:extLst>
          </p:cNvPr>
          <p:cNvPicPr>
            <a:picLocks noChangeAspect="1"/>
          </p:cNvPicPr>
          <p:nvPr/>
        </p:nvPicPr>
        <p:blipFill>
          <a:blip r:embed="rId13"/>
          <a:stretch>
            <a:fillRect/>
          </a:stretch>
        </p:blipFill>
        <p:spPr>
          <a:xfrm>
            <a:off x="3463272" y="4008196"/>
            <a:ext cx="2049048" cy="685343"/>
          </a:xfrm>
          <a:prstGeom prst="rect">
            <a:avLst/>
          </a:prstGeom>
        </p:spPr>
      </p:pic>
      <p:pic>
        <p:nvPicPr>
          <p:cNvPr id="27" name="Immagine 26">
            <a:extLst>
              <a:ext uri="{FF2B5EF4-FFF2-40B4-BE49-F238E27FC236}">
                <a16:creationId xmlns:a16="http://schemas.microsoft.com/office/drawing/2014/main" id="{C1329C9F-50DA-3403-9B2A-839773F7D68D}"/>
              </a:ext>
            </a:extLst>
          </p:cNvPr>
          <p:cNvPicPr>
            <a:picLocks noChangeAspect="1"/>
          </p:cNvPicPr>
          <p:nvPr/>
        </p:nvPicPr>
        <p:blipFill>
          <a:blip r:embed="rId14"/>
          <a:stretch>
            <a:fillRect/>
          </a:stretch>
        </p:blipFill>
        <p:spPr>
          <a:xfrm>
            <a:off x="2932256" y="3663538"/>
            <a:ext cx="3595958" cy="1186580"/>
          </a:xfrm>
          <a:prstGeom prst="rect">
            <a:avLst/>
          </a:prstGeom>
        </p:spPr>
      </p:pic>
      <p:sp>
        <p:nvSpPr>
          <p:cNvPr id="29" name="CasellaDiTesto 28">
            <a:extLst>
              <a:ext uri="{FF2B5EF4-FFF2-40B4-BE49-F238E27FC236}">
                <a16:creationId xmlns:a16="http://schemas.microsoft.com/office/drawing/2014/main" id="{A5E0B72D-0C08-CE46-0469-9ED86819BC2B}"/>
              </a:ext>
            </a:extLst>
          </p:cNvPr>
          <p:cNvSpPr txBox="1"/>
          <p:nvPr/>
        </p:nvSpPr>
        <p:spPr>
          <a:xfrm>
            <a:off x="137240" y="147328"/>
            <a:ext cx="8150097" cy="4001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Interventi di innovazione tecnologica</a:t>
            </a:r>
          </a:p>
        </p:txBody>
      </p:sp>
      <p:pic>
        <p:nvPicPr>
          <p:cNvPr id="31" name="Immagine 30">
            <a:extLst>
              <a:ext uri="{FF2B5EF4-FFF2-40B4-BE49-F238E27FC236}">
                <a16:creationId xmlns:a16="http://schemas.microsoft.com/office/drawing/2014/main" id="{72C3553F-D97E-D359-7127-63C064C1D49F}"/>
              </a:ext>
            </a:extLst>
          </p:cNvPr>
          <p:cNvPicPr>
            <a:picLocks noChangeAspect="1"/>
          </p:cNvPicPr>
          <p:nvPr/>
        </p:nvPicPr>
        <p:blipFill>
          <a:blip r:embed="rId15"/>
          <a:stretch>
            <a:fillRect/>
          </a:stretch>
        </p:blipFill>
        <p:spPr>
          <a:xfrm>
            <a:off x="93502" y="2114417"/>
            <a:ext cx="7636955" cy="4586242"/>
          </a:xfrm>
          <a:prstGeom prst="rect">
            <a:avLst/>
          </a:prstGeom>
          <a:ln>
            <a:noFill/>
          </a:ln>
        </p:spPr>
      </p:pic>
      <p:grpSp>
        <p:nvGrpSpPr>
          <p:cNvPr id="2" name="Gruppo 1">
            <a:extLst>
              <a:ext uri="{FF2B5EF4-FFF2-40B4-BE49-F238E27FC236}">
                <a16:creationId xmlns:a16="http://schemas.microsoft.com/office/drawing/2014/main" id="{F41C061E-D66C-BFFF-C151-23C57916B9E6}"/>
              </a:ext>
            </a:extLst>
          </p:cNvPr>
          <p:cNvGrpSpPr/>
          <p:nvPr/>
        </p:nvGrpSpPr>
        <p:grpSpPr>
          <a:xfrm>
            <a:off x="7543309" y="4639262"/>
            <a:ext cx="2671900" cy="2013848"/>
            <a:chOff x="8091589" y="2422076"/>
            <a:chExt cx="2671897" cy="2013848"/>
          </a:xfrm>
        </p:grpSpPr>
        <p:grpSp>
          <p:nvGrpSpPr>
            <p:cNvPr id="11" name="Gruppo 10">
              <a:extLst>
                <a:ext uri="{FF2B5EF4-FFF2-40B4-BE49-F238E27FC236}">
                  <a16:creationId xmlns:a16="http://schemas.microsoft.com/office/drawing/2014/main" id="{BD5AF637-46BF-028A-D8F4-714C500D43AB}"/>
                </a:ext>
              </a:extLst>
            </p:cNvPr>
            <p:cNvGrpSpPr/>
            <p:nvPr/>
          </p:nvGrpSpPr>
          <p:grpSpPr>
            <a:xfrm>
              <a:off x="8091589" y="2422076"/>
              <a:ext cx="2671897" cy="2013848"/>
              <a:chOff x="7912710" y="753207"/>
              <a:chExt cx="2175962" cy="1729648"/>
            </a:xfrm>
          </p:grpSpPr>
          <p:sp>
            <p:nvSpPr>
              <p:cNvPr id="12" name="Rettangolo 11">
                <a:extLst>
                  <a:ext uri="{FF2B5EF4-FFF2-40B4-BE49-F238E27FC236}">
                    <a16:creationId xmlns:a16="http://schemas.microsoft.com/office/drawing/2014/main" id="{6ABAE920-8716-3046-31E1-854278DFE8CB}"/>
                  </a:ext>
                </a:extLst>
              </p:cNvPr>
              <p:cNvSpPr/>
              <p:nvPr/>
            </p:nvSpPr>
            <p:spPr>
              <a:xfrm>
                <a:off x="7912710" y="1587200"/>
                <a:ext cx="1211855" cy="895655"/>
              </a:xfrm>
              <a:prstGeom prst="rect">
                <a:avLst/>
              </a:prstGeom>
              <a:solidFill>
                <a:schemeClr val="accent2">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e 12">
                <a:extLst>
                  <a:ext uri="{FF2B5EF4-FFF2-40B4-BE49-F238E27FC236}">
                    <a16:creationId xmlns:a16="http://schemas.microsoft.com/office/drawing/2014/main" id="{52319EFD-B8B6-81B8-A37C-E6437794907B}"/>
                  </a:ext>
                </a:extLst>
              </p:cNvPr>
              <p:cNvSpPr/>
              <p:nvPr/>
            </p:nvSpPr>
            <p:spPr>
              <a:xfrm>
                <a:off x="7912710" y="753207"/>
                <a:ext cx="2175962" cy="1729648"/>
              </a:xfrm>
              <a:prstGeom prst="ellipse">
                <a:avLst/>
              </a:prstGeom>
              <a:solidFill>
                <a:schemeClr val="accent2">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CasellaDiTesto 13">
              <a:extLst>
                <a:ext uri="{FF2B5EF4-FFF2-40B4-BE49-F238E27FC236}">
                  <a16:creationId xmlns:a16="http://schemas.microsoft.com/office/drawing/2014/main" id="{7B99EAEE-C1A5-6425-B623-EF4354CCDC0B}"/>
                </a:ext>
              </a:extLst>
            </p:cNvPr>
            <p:cNvSpPr txBox="1"/>
            <p:nvPr/>
          </p:nvSpPr>
          <p:spPr>
            <a:xfrm>
              <a:off x="8240618" y="2753524"/>
              <a:ext cx="222001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Circa 900 mln di euro (su un totale di 1,2 miliardi di euro) il richiesto per interventi di innovazione tecnologica</a:t>
              </a:r>
            </a:p>
          </p:txBody>
        </p:sp>
      </p:grpSp>
      <p:grpSp>
        <p:nvGrpSpPr>
          <p:cNvPr id="32" name="Gruppo 31">
            <a:extLst>
              <a:ext uri="{FF2B5EF4-FFF2-40B4-BE49-F238E27FC236}">
                <a16:creationId xmlns:a16="http://schemas.microsoft.com/office/drawing/2014/main" id="{1AE61198-1437-801F-649B-22CD44E30941}"/>
              </a:ext>
            </a:extLst>
          </p:cNvPr>
          <p:cNvGrpSpPr/>
          <p:nvPr/>
        </p:nvGrpSpPr>
        <p:grpSpPr>
          <a:xfrm>
            <a:off x="574289" y="957728"/>
            <a:ext cx="5332162" cy="925718"/>
            <a:chOff x="1372450" y="1172677"/>
            <a:chExt cx="4361601" cy="1027313"/>
          </a:xfrm>
          <a:solidFill>
            <a:schemeClr val="bg1">
              <a:lumMod val="85000"/>
            </a:schemeClr>
          </a:solidFill>
        </p:grpSpPr>
        <p:grpSp>
          <p:nvGrpSpPr>
            <p:cNvPr id="19" name="Gruppo 18">
              <a:extLst>
                <a:ext uri="{FF2B5EF4-FFF2-40B4-BE49-F238E27FC236}">
                  <a16:creationId xmlns:a16="http://schemas.microsoft.com/office/drawing/2014/main" id="{7867924B-AE4F-83BF-59B8-C839B314D121}"/>
                </a:ext>
              </a:extLst>
            </p:cNvPr>
            <p:cNvGrpSpPr/>
            <p:nvPr/>
          </p:nvGrpSpPr>
          <p:grpSpPr>
            <a:xfrm>
              <a:off x="1372450" y="1172677"/>
              <a:ext cx="4361601" cy="1027313"/>
              <a:chOff x="6182415" y="1065319"/>
              <a:chExt cx="1162976" cy="625369"/>
            </a:xfrm>
            <a:grpFill/>
          </p:grpSpPr>
          <p:sp>
            <p:nvSpPr>
              <p:cNvPr id="26" name="Rettangolo 25">
                <a:extLst>
                  <a:ext uri="{FF2B5EF4-FFF2-40B4-BE49-F238E27FC236}">
                    <a16:creationId xmlns:a16="http://schemas.microsoft.com/office/drawing/2014/main" id="{9512FC8E-E92E-77E2-9E81-E96DCE708D26}"/>
                  </a:ext>
                </a:extLst>
              </p:cNvPr>
              <p:cNvSpPr/>
              <p:nvPr/>
            </p:nvSpPr>
            <p:spPr>
              <a:xfrm>
                <a:off x="6182416" y="1065319"/>
                <a:ext cx="727969" cy="4687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ttangolo con angoli arrotondati 27">
                <a:extLst>
                  <a:ext uri="{FF2B5EF4-FFF2-40B4-BE49-F238E27FC236}">
                    <a16:creationId xmlns:a16="http://schemas.microsoft.com/office/drawing/2014/main" id="{9F9CED69-6344-C1FE-C374-27930231C39D}"/>
                  </a:ext>
                </a:extLst>
              </p:cNvPr>
              <p:cNvSpPr/>
              <p:nvPr/>
            </p:nvSpPr>
            <p:spPr>
              <a:xfrm>
                <a:off x="6182415" y="1065320"/>
                <a:ext cx="1162976" cy="625367"/>
              </a:xfrm>
              <a:prstGeom prst="roundRect">
                <a:avLst>
                  <a:gd name="adj" fmla="val 2089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tangolo 29">
                <a:extLst>
                  <a:ext uri="{FF2B5EF4-FFF2-40B4-BE49-F238E27FC236}">
                    <a16:creationId xmlns:a16="http://schemas.microsoft.com/office/drawing/2014/main" id="{F699D1B0-2EF3-1AA5-3E28-61423E709AE4}"/>
                  </a:ext>
                </a:extLst>
              </p:cNvPr>
              <p:cNvSpPr/>
              <p:nvPr/>
            </p:nvSpPr>
            <p:spPr>
              <a:xfrm>
                <a:off x="6617422" y="1221986"/>
                <a:ext cx="727969" cy="46870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CasellaDiTesto 23">
              <a:extLst>
                <a:ext uri="{FF2B5EF4-FFF2-40B4-BE49-F238E27FC236}">
                  <a16:creationId xmlns:a16="http://schemas.microsoft.com/office/drawing/2014/main" id="{D6432137-7667-0505-C804-7FA5C3E787D0}"/>
                </a:ext>
              </a:extLst>
            </p:cNvPr>
            <p:cNvSpPr txBox="1"/>
            <p:nvPr/>
          </p:nvSpPr>
          <p:spPr>
            <a:xfrm>
              <a:off x="1458456" y="1211487"/>
              <a:ext cx="4177814" cy="8197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11 c. 5 </a:t>
              </a:r>
              <a:r>
                <a:rPr kumimoji="0" lang="it-IT"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d.lgs</a:t>
              </a: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81/08: L'INAIL finanzia […] progetti di investimento […] rivolti in particolare alle piccole, medie e micro imprese e progetti volti a sperimentare </a:t>
              </a: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soluzioni innovative</a:t>
              </a:r>
              <a:endParaRPr kumimoji="0" lang="it-IT"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CasellaDiTesto 32">
            <a:extLst>
              <a:ext uri="{FF2B5EF4-FFF2-40B4-BE49-F238E27FC236}">
                <a16:creationId xmlns:a16="http://schemas.microsoft.com/office/drawing/2014/main" id="{D07F9CCA-DF39-111A-B5DE-F04AB17764CB}"/>
              </a:ext>
            </a:extLst>
          </p:cNvPr>
          <p:cNvSpPr txBox="1"/>
          <p:nvPr/>
        </p:nvSpPr>
        <p:spPr>
          <a:xfrm>
            <a:off x="3817649" y="6439400"/>
            <a:ext cx="25555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numero progetti presentati</a:t>
            </a:r>
          </a:p>
        </p:txBody>
      </p:sp>
      <p:sp>
        <p:nvSpPr>
          <p:cNvPr id="36" name="CasellaDiTesto 35">
            <a:extLst>
              <a:ext uri="{FF2B5EF4-FFF2-40B4-BE49-F238E27FC236}">
                <a16:creationId xmlns:a16="http://schemas.microsoft.com/office/drawing/2014/main" id="{5384176C-38F4-EF5D-C8B0-2B36999AAC6D}"/>
              </a:ext>
            </a:extLst>
          </p:cNvPr>
          <p:cNvSpPr txBox="1"/>
          <p:nvPr/>
        </p:nvSpPr>
        <p:spPr>
          <a:xfrm>
            <a:off x="9095108" y="1036618"/>
            <a:ext cx="2972955" cy="2046714"/>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Orientare i finanziamenti prevalentemente sulla sostituzione delle sole macchine obsolete</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cioè immesse sul mercato prima del recepimento in Italia della prima direttiva macchine (21 settembre 1996).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 tratta di macchine che hanno almeno 28 anni</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 name="Rettangolo 22">
            <a:extLst>
              <a:ext uri="{FF2B5EF4-FFF2-40B4-BE49-F238E27FC236}">
                <a16:creationId xmlns:a16="http://schemas.microsoft.com/office/drawing/2014/main" id="{CA9E6EF1-B31C-77C7-252F-948D8DEF632A}"/>
              </a:ext>
            </a:extLst>
          </p:cNvPr>
          <p:cNvSpPr/>
          <p:nvPr/>
        </p:nvSpPr>
        <p:spPr>
          <a:xfrm>
            <a:off x="9077352" y="659510"/>
            <a:ext cx="2995696" cy="25859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21">
            <a:extLst>
              <a:ext uri="{FF2B5EF4-FFF2-40B4-BE49-F238E27FC236}">
                <a16:creationId xmlns:a16="http://schemas.microsoft.com/office/drawing/2014/main" id="{6296539D-28E0-09DF-0431-E873E14045D9}"/>
              </a:ext>
            </a:extLst>
          </p:cNvPr>
          <p:cNvSpPr/>
          <p:nvPr/>
        </p:nvSpPr>
        <p:spPr>
          <a:xfrm>
            <a:off x="9559410" y="329173"/>
            <a:ext cx="2000869" cy="584775"/>
          </a:xfrm>
          <a:prstGeom prst="rect">
            <a:avLst/>
          </a:prstGeom>
          <a:solidFill>
            <a:schemeClr val="bg1"/>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mn-cs"/>
              </a:rPr>
              <a:t>ISI 2024</a:t>
            </a:r>
          </a:p>
        </p:txBody>
      </p:sp>
      <p:sp>
        <p:nvSpPr>
          <p:cNvPr id="37" name="CasellaDiTesto 36">
            <a:extLst>
              <a:ext uri="{FF2B5EF4-FFF2-40B4-BE49-F238E27FC236}">
                <a16:creationId xmlns:a16="http://schemas.microsoft.com/office/drawing/2014/main" id="{3A8AE024-4A27-65B6-67AE-40E6F02FF312}"/>
              </a:ext>
            </a:extLst>
          </p:cNvPr>
          <p:cNvSpPr txBox="1"/>
          <p:nvPr/>
        </p:nvSpPr>
        <p:spPr>
          <a:xfrm>
            <a:off x="9057901" y="3222364"/>
            <a:ext cx="3010161"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prstClr val="black"/>
                </a:solidFill>
                <a:effectLst/>
                <a:uLnTx/>
                <a:uFillTx/>
                <a:latin typeface="Calibri" panose="020F0502020204030204"/>
                <a:ea typeface="+mn-ea"/>
                <a:cs typeface="+mn-cs"/>
              </a:rPr>
              <a:t>più semplice l’istruttoria tecnica: la documentazione è semplificata (non è richiesto il DVR), e vi è una presunzione implicita di miglioramento dovuta non solo alla vetustà delle macchine ma anche al fatto che la conformità ai requisiti di sicurezza che la vigente direttiva macchine 2006/42/CE impone, offre una garanzia della riduzione del rischio.</a:t>
            </a:r>
          </a:p>
        </p:txBody>
      </p:sp>
      <p:sp>
        <p:nvSpPr>
          <p:cNvPr id="38" name="CasellaDiTesto 37">
            <a:extLst>
              <a:ext uri="{FF2B5EF4-FFF2-40B4-BE49-F238E27FC236}">
                <a16:creationId xmlns:a16="http://schemas.microsoft.com/office/drawing/2014/main" id="{374B08E4-B8A3-1218-4E89-1EE08815084B}"/>
              </a:ext>
            </a:extLst>
          </p:cNvPr>
          <p:cNvSpPr txBox="1"/>
          <p:nvPr/>
        </p:nvSpPr>
        <p:spPr>
          <a:xfrm>
            <a:off x="4444012" y="2719895"/>
            <a:ext cx="15275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ISI 2023</a:t>
            </a:r>
          </a:p>
        </p:txBody>
      </p:sp>
      <p:cxnSp>
        <p:nvCxnSpPr>
          <p:cNvPr id="40" name="Connettore 2 39">
            <a:extLst>
              <a:ext uri="{FF2B5EF4-FFF2-40B4-BE49-F238E27FC236}">
                <a16:creationId xmlns:a16="http://schemas.microsoft.com/office/drawing/2014/main" id="{EF5E7C94-5B38-DB6B-F832-74A341257EB1}"/>
              </a:ext>
            </a:extLst>
          </p:cNvPr>
          <p:cNvCxnSpPr/>
          <p:nvPr/>
        </p:nvCxnSpPr>
        <p:spPr>
          <a:xfrm flipV="1">
            <a:off x="6749801" y="5205389"/>
            <a:ext cx="1105857" cy="2597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Rettangolo 7">
            <a:extLst>
              <a:ext uri="{FF2B5EF4-FFF2-40B4-BE49-F238E27FC236}">
                <a16:creationId xmlns:a16="http://schemas.microsoft.com/office/drawing/2014/main" id="{72323923-19B6-E461-5B9A-52F51CE77D9E}"/>
              </a:ext>
            </a:extLst>
          </p:cNvPr>
          <p:cNvSpPr/>
          <p:nvPr/>
        </p:nvSpPr>
        <p:spPr>
          <a:xfrm>
            <a:off x="7992179" y="1347685"/>
            <a:ext cx="111761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Asse 2</a:t>
            </a:r>
          </a:p>
        </p:txBody>
      </p:sp>
      <p:grpSp>
        <p:nvGrpSpPr>
          <p:cNvPr id="10" name="Gruppo 9">
            <a:extLst>
              <a:ext uri="{FF2B5EF4-FFF2-40B4-BE49-F238E27FC236}">
                <a16:creationId xmlns:a16="http://schemas.microsoft.com/office/drawing/2014/main" id="{96F182B1-8BE1-C147-6959-FE5E3F2C5995}"/>
              </a:ext>
            </a:extLst>
          </p:cNvPr>
          <p:cNvGrpSpPr/>
          <p:nvPr/>
        </p:nvGrpSpPr>
        <p:grpSpPr>
          <a:xfrm>
            <a:off x="0" y="5847251"/>
            <a:ext cx="12192000" cy="1010749"/>
            <a:chOff x="1131816" y="4999408"/>
            <a:chExt cx="12192000" cy="1010749"/>
          </a:xfrm>
        </p:grpSpPr>
        <p:pic>
          <p:nvPicPr>
            <p:cNvPr id="15" name="Segnaposto contenuto 11" descr="Immagine che contiene testo, schermata, design, Carattere&#10;&#10;Descrizione generata automaticamente">
              <a:extLst>
                <a:ext uri="{FF2B5EF4-FFF2-40B4-BE49-F238E27FC236}">
                  <a16:creationId xmlns:a16="http://schemas.microsoft.com/office/drawing/2014/main" id="{B1E04622-3865-F1F3-3C55-EE4C9BD3D338}"/>
                </a:ext>
              </a:extLst>
            </p:cNvPr>
            <p:cNvPicPr/>
            <p:nvPr/>
          </p:nvPicPr>
          <p:blipFill>
            <a:blip r:embed="rId16"/>
            <a:stretch>
              <a:fillRect/>
            </a:stretch>
          </p:blipFill>
          <p:spPr>
            <a:xfrm>
              <a:off x="1373873" y="4999408"/>
              <a:ext cx="408340" cy="862691"/>
            </a:xfrm>
            <a:prstGeom prst="rect">
              <a:avLst/>
            </a:prstGeom>
            <a:ln>
              <a:noFill/>
            </a:ln>
          </p:spPr>
        </p:pic>
        <p:sp>
          <p:nvSpPr>
            <p:cNvPr id="16" name="Rettangolo 15">
              <a:extLst>
                <a:ext uri="{FF2B5EF4-FFF2-40B4-BE49-F238E27FC236}">
                  <a16:creationId xmlns:a16="http://schemas.microsoft.com/office/drawing/2014/main" id="{3A0B60A8-DA46-D750-BCF2-4C694374B88E}"/>
                </a:ext>
              </a:extLst>
            </p:cNvPr>
            <p:cNvSpPr/>
            <p:nvPr/>
          </p:nvSpPr>
          <p:spPr>
            <a:xfrm>
              <a:off x="1131816" y="5862099"/>
              <a:ext cx="12192000" cy="148058"/>
            </a:xfrm>
            <a:prstGeom prst="rect">
              <a:avLst/>
            </a:prstGeom>
            <a:solidFill>
              <a:srgbClr val="284E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65169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A1A05FD-8024-1B2B-E7CF-2939B1FC7891}"/>
              </a:ext>
            </a:extLst>
          </p:cNvPr>
          <p:cNvSpPr txBox="1"/>
          <p:nvPr/>
        </p:nvSpPr>
        <p:spPr>
          <a:xfrm>
            <a:off x="117695" y="113815"/>
            <a:ext cx="11179302" cy="338554"/>
          </a:xfrm>
          <a:prstGeom prst="rect">
            <a:avLst/>
          </a:prstGeom>
          <a:noFill/>
        </p:spPr>
        <p:txBody>
          <a:bodyPr wrap="square" rtlCol="0">
            <a:spAutoFit/>
          </a:bodyPr>
          <a:lstStyle/>
          <a:p>
            <a:r>
              <a:rPr lang="it-IT" sz="1600" dirty="0">
                <a:solidFill>
                  <a:srgbClr val="002060"/>
                </a:solidFill>
                <a:latin typeface="Verdana" panose="020B0604030504040204" pitchFamily="34" charset="0"/>
                <a:ea typeface="Verdana" panose="020B0604030504040204" pitchFamily="34" charset="0"/>
              </a:rPr>
              <a:t>ISI 2023 – Attribuzione punteggio per condivisione con Parti Sociali</a:t>
            </a:r>
          </a:p>
        </p:txBody>
      </p:sp>
      <p:graphicFrame>
        <p:nvGraphicFramePr>
          <p:cNvPr id="9" name="Grafico 8">
            <a:extLst>
              <a:ext uri="{FF2B5EF4-FFF2-40B4-BE49-F238E27FC236}">
                <a16:creationId xmlns:a16="http://schemas.microsoft.com/office/drawing/2014/main" id="{AED6503C-7313-627C-420D-2DB687BFFE21}"/>
              </a:ext>
            </a:extLst>
          </p:cNvPr>
          <p:cNvGraphicFramePr>
            <a:graphicFrameLocks/>
          </p:cNvGraphicFramePr>
          <p:nvPr>
            <p:extLst>
              <p:ext uri="{D42A27DB-BD31-4B8C-83A1-F6EECF244321}">
                <p14:modId xmlns:p14="http://schemas.microsoft.com/office/powerpoint/2010/main" val="2434971661"/>
              </p:ext>
            </p:extLst>
          </p:nvPr>
        </p:nvGraphicFramePr>
        <p:xfrm>
          <a:off x="378691" y="1055226"/>
          <a:ext cx="11434618" cy="474754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Segnaposto contenuto 11" descr="Immagine che contiene testo, schermata, design, Carattere&#10;&#10;Descrizione generata automaticamente">
            <a:extLst>
              <a:ext uri="{FF2B5EF4-FFF2-40B4-BE49-F238E27FC236}">
                <a16:creationId xmlns:a16="http://schemas.microsoft.com/office/drawing/2014/main" id="{DF02DC38-D57D-6899-1530-ECF9CBBA2991}"/>
              </a:ext>
            </a:extLst>
          </p:cNvPr>
          <p:cNvPicPr/>
          <p:nvPr/>
        </p:nvPicPr>
        <p:blipFill>
          <a:blip r:embed="rId3"/>
          <a:stretch>
            <a:fillRect/>
          </a:stretch>
        </p:blipFill>
        <p:spPr>
          <a:xfrm>
            <a:off x="470877" y="5793902"/>
            <a:ext cx="408340" cy="862691"/>
          </a:xfrm>
          <a:prstGeom prst="rect">
            <a:avLst/>
          </a:prstGeom>
        </p:spPr>
      </p:pic>
    </p:spTree>
    <p:extLst>
      <p:ext uri="{BB962C8B-B14F-4D97-AF65-F5344CB8AC3E}">
        <p14:creationId xmlns:p14="http://schemas.microsoft.com/office/powerpoint/2010/main" val="34868548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ttivit_x00e0_ xmlns="2f9a6f7b-91c5-4285-8668-5c23ed8604a3">SI</Attivit_x00e0_>
    <_dlc_DocId xmlns="c5c93f5b-72e3-4835-a497-6c21fbae4500">MD7PVENXKWMA-15-45440</_dlc_DocId>
    <_dlc_DocIdUrl xmlns="c5c93f5b-72e3-4835-a497-6c21fbae4500">
      <Url>https://collaboration.inail.it/dc/dcprev/_layouts/15/DocIdRedir.aspx?ID=MD7PVENXKWMA-15-45440</Url>
      <Description>MD7PVENXKWMA-15-45440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C03FFF14A2C5C4488D708B6672D8533A" ma:contentTypeVersion="5" ma:contentTypeDescription="Creare un nuovo documento." ma:contentTypeScope="" ma:versionID="d382651c45fc28e86e267ef325486c37">
  <xsd:schema xmlns:xsd="http://www.w3.org/2001/XMLSchema" xmlns:xs="http://www.w3.org/2001/XMLSchema" xmlns:p="http://schemas.microsoft.com/office/2006/metadata/properties" xmlns:ns2="c5c93f5b-72e3-4835-a497-6c21fbae4500" xmlns:ns3="2f9a6f7b-91c5-4285-8668-5c23ed8604a3" targetNamespace="http://schemas.microsoft.com/office/2006/metadata/properties" ma:root="true" ma:fieldsID="13c767c0c72b4b1b736fd8ec37ef4854" ns2:_="" ns3:_="">
    <xsd:import namespace="c5c93f5b-72e3-4835-a497-6c21fbae4500"/>
    <xsd:import namespace="2f9a6f7b-91c5-4285-8668-5c23ed8604a3"/>
    <xsd:element name="properties">
      <xsd:complexType>
        <xsd:sequence>
          <xsd:element name="documentManagement">
            <xsd:complexType>
              <xsd:all>
                <xsd:element ref="ns2:_dlc_DocId" minOccurs="0"/>
                <xsd:element ref="ns2:_dlc_DocIdUrl" minOccurs="0"/>
                <xsd:element ref="ns2:_dlc_DocIdPersistId" minOccurs="0"/>
                <xsd:element ref="ns3:Attivit_x00e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93f5b-72e3-4835-a497-6c21fbae450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f9a6f7b-91c5-4285-8668-5c23ed8604a3" elementFormDefault="qualified">
    <xsd:import namespace="http://schemas.microsoft.com/office/2006/documentManagement/types"/>
    <xsd:import namespace="http://schemas.microsoft.com/office/infopath/2007/PartnerControls"/>
    <xsd:element name="Attivit_x00e0_" ma:index="13" nillable="true" ma:displayName="Attività" ma:default="SI" ma:description="se SI dovrà essere creata una attività in lista attività" ma:format="Dropdown" ma:internalName="Attivit_x00e0_">
      <xsd:simpleType>
        <xsd:restriction base="dms:Choice">
          <xsd:enumeration value="SI"/>
          <xsd:enumeration value="NO"/>
          <xsd:enumeration value="ASSOCIAT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B2CFD-C8FD-4EF0-AD7D-A489F2F96D84}">
  <ds:schemaRefs>
    <ds:schemaRef ds:uri="http://schemas.microsoft.com/sharepoint/events"/>
  </ds:schemaRefs>
</ds:datastoreItem>
</file>

<file path=customXml/itemProps2.xml><?xml version="1.0" encoding="utf-8"?>
<ds:datastoreItem xmlns:ds="http://schemas.openxmlformats.org/officeDocument/2006/customXml" ds:itemID="{9255B268-9F7E-4B82-9BC1-064C016074E9}">
  <ds:schemaRefs>
    <ds:schemaRef ds:uri="http://schemas.microsoft.com/sharepoint/v3/contenttype/forms"/>
  </ds:schemaRefs>
</ds:datastoreItem>
</file>

<file path=customXml/itemProps3.xml><?xml version="1.0" encoding="utf-8"?>
<ds:datastoreItem xmlns:ds="http://schemas.openxmlformats.org/officeDocument/2006/customXml" ds:itemID="{30AF2397-0059-4759-8700-458AA71E865E}">
  <ds:schemaRefs>
    <ds:schemaRef ds:uri="http://schemas.microsoft.com/office/2006/documentManagement/types"/>
    <ds:schemaRef ds:uri="http://www.w3.org/XML/1998/namespace"/>
    <ds:schemaRef ds:uri="c5c93f5b-72e3-4835-a497-6c21fbae4500"/>
    <ds:schemaRef ds:uri="http://schemas.microsoft.com/office/2006/metadata/properties"/>
    <ds:schemaRef ds:uri="http://purl.org/dc/dcmitype/"/>
    <ds:schemaRef ds:uri="2f9a6f7b-91c5-4285-8668-5c23ed8604a3"/>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33D52F2D-EA6A-4B4C-A661-57AAC8B1E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93f5b-72e3-4835-a497-6c21fbae4500"/>
    <ds:schemaRef ds:uri="2f9a6f7b-91c5-4285-8668-5c23ed8604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553</TotalTime>
  <Words>2013</Words>
  <Application>Microsoft Office PowerPoint</Application>
  <PresentationFormat>Widescreen</PresentationFormat>
  <Paragraphs>235</Paragraphs>
  <Slides>19</Slides>
  <Notes>6</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19</vt:i4>
      </vt:variant>
    </vt:vector>
  </HeadingPairs>
  <TitlesOfParts>
    <vt:vector size="31" baseType="lpstr">
      <vt:lpstr>Aptos</vt:lpstr>
      <vt:lpstr>Aptos Display</vt:lpstr>
      <vt:lpstr>Arial</vt:lpstr>
      <vt:lpstr>Calibri</vt:lpstr>
      <vt:lpstr>Calibri Light</vt:lpstr>
      <vt:lpstr>Ink Free</vt:lpstr>
      <vt:lpstr>Times New Roman</vt:lpstr>
      <vt:lpstr>Titillium Web</vt:lpstr>
      <vt:lpstr>Verdana</vt:lpstr>
      <vt:lpstr>Wingdings</vt:lpstr>
      <vt:lpstr>Tema di Office</vt:lpstr>
      <vt:lpstr>1_Tema di Office</vt:lpstr>
      <vt:lpstr>Presentazione standard di PowerPoint</vt:lpstr>
      <vt:lpstr>PILASTRI BANDO ISI </vt:lpstr>
      <vt:lpstr>Presentazione standard di PowerPoint</vt:lpstr>
      <vt:lpstr>Presentazione standard di PowerPoint</vt:lpstr>
      <vt:lpstr>Presentazione standard di PowerPoint</vt:lpstr>
      <vt:lpstr>Avviso pubblico ISI 2023 – introdotti gli elenchi cronologici NO CLICK DAY (NCD)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Avviso pubblico ISI 2023 Timing/dati </vt:lpstr>
      <vt:lpstr>Presentazione standard di PowerPoint</vt:lpstr>
    </vt:vector>
  </TitlesOfParts>
  <Company>INAIL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SAUTTO ALESSANDRA</dc:creator>
  <cp:lastModifiedBy>Finco</cp:lastModifiedBy>
  <cp:revision>14</cp:revision>
  <dcterms:created xsi:type="dcterms:W3CDTF">2024-11-12T07:38:48Z</dcterms:created>
  <dcterms:modified xsi:type="dcterms:W3CDTF">2024-11-15T09:46:36Z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0x010100C03FFF14A2C5C4488D708B6672D8533A</vt:lpwstr>
  </property>
  <property fmtid="{D5CDD505-2E9C-101B-9397-08002B2CF9AE}" pid="3" name="_dlc_DocIdItemGuid">
    <vt:lpwstr>9e3011c8-ec0c-4acd-844e-11d3de496936</vt:lpwstr>
  </property>
  <property fmtid="{D5CDD505-2E9C-101B-9397-08002B2CF9AE}" pid="4" name="MSIP_Label_8cb0826e-5ee3-47f9-aa9e-e73a7183df23_Enabled">
    <vt:lpwstr>true</vt:lpwstr>
  </property>
  <property fmtid="{D5CDD505-2E9C-101B-9397-08002B2CF9AE}" pid="5" name="MSIP_Label_8cb0826e-5ee3-47f9-aa9e-e73a7183df23_SetDate">
    <vt:lpwstr>2024-11-13T12:33:20Z</vt:lpwstr>
  </property>
  <property fmtid="{D5CDD505-2E9C-101B-9397-08002B2CF9AE}" pid="6" name="MSIP_Label_8cb0826e-5ee3-47f9-aa9e-e73a7183df23_Method">
    <vt:lpwstr>Standard</vt:lpwstr>
  </property>
  <property fmtid="{D5CDD505-2E9C-101B-9397-08002B2CF9AE}" pid="7" name="MSIP_Label_8cb0826e-5ee3-47f9-aa9e-e73a7183df23_Name">
    <vt:lpwstr>Dati Non Aziendali</vt:lpwstr>
  </property>
  <property fmtid="{D5CDD505-2E9C-101B-9397-08002B2CF9AE}" pid="8" name="MSIP_Label_8cb0826e-5ee3-47f9-aa9e-e73a7183df23_SiteId">
    <vt:lpwstr>418322d3-5401-446f-9996-9e2e03ee3a5e</vt:lpwstr>
  </property>
  <property fmtid="{D5CDD505-2E9C-101B-9397-08002B2CF9AE}" pid="9" name="MSIP_Label_8cb0826e-5ee3-47f9-aa9e-e73a7183df23_ActionId">
    <vt:lpwstr>d0ba2bb1-148e-493f-92bf-975ef35fa9b2</vt:lpwstr>
  </property>
  <property fmtid="{D5CDD505-2E9C-101B-9397-08002B2CF9AE}" pid="10" name="MSIP_Label_8cb0826e-5ee3-47f9-aa9e-e73a7183df23_ContentBits">
    <vt:lpwstr>0</vt:lpwstr>
  </property>
</Properties>
</file>