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5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FFD279-6A97-433C-8946-A50D2F2CA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1FFB828-0782-4F9F-927D-78D4CBCEED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F8EA60-12E4-4EE6-A7DC-EEF02E5B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09B8DE-B65B-4C26-BB91-25A07E8BD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0E316B-E1E2-4814-B33F-7681D4308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055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0271C0-5315-4233-8FA8-1FE2BDDAB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BE21CBC-B140-4B8F-AEFB-3C772E1F0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83AC6C-124D-4510-B97E-7F6138081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EA731E-F662-4CA6-BBA1-5D1ADCEDD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6C6D78-6346-41C5-9116-EE274A4D0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813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08D3432-9FA5-4E90-80EF-CEB1089DA2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D5CB54D-FCB8-4850-A8FD-EA31B41A5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CD8B3FF-6C3E-47E8-9D09-159D31CC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BB07753-8752-4544-94A4-9B319600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C1E5FF-687D-4D5D-BC36-E5C8A33C7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990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0260F5-A680-4E84-8ECA-1A9720BD0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16D0F8-A2B0-4977-84EB-BBA15FE71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9E8115-D94F-4BB0-B843-4D256E1F8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B47022-D7C1-4D22-B09B-E6E0D8A4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FE78C9-FF70-4151-A397-C4AC5D38F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440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479827-87E1-4521-8EF6-089CCC1F8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4EDFFA3-4BD8-4AAA-B363-442EAFB5B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F9C3AD-9FB9-4C2F-A177-9AA0C5351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7B16C-C57E-41DA-B9D4-E04952F50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6B5EFE-A764-49E7-A812-22B963E06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7164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68E8EB-038D-4ABB-B940-41FD53EE6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3AEF65-D3A3-4ACE-9F62-9D9D167FAA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84ACBDE-5562-4161-AA56-FCAA728A4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2FF5A6-D2DF-4DA9-B2C3-5ED7566BF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DDDF42-DA68-4C7D-B5EE-D98062CC9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ABFF566-3D0E-4C2D-B246-90321082C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0104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AB5029-47C1-48D6-8556-10476F0AF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642F9A6-4A3A-4B67-B6B1-29AD38B41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E86922D-CFD6-4E30-A050-B2B5B578B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DACE532-112E-4C89-83E3-31EE2F94B0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2A8C9DA-E686-44E0-B973-0206876282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87C992D-2E0D-4F5B-8375-40657FF46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800DE64-656B-4387-AC93-42FC9842C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A7E5034-0A06-44F0-B9C1-D9B25497C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58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383418-F2B6-4E66-BC39-CDA0AEE6D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088ECB4-E0EF-43B3-AA99-90779DE26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F14A8D9-DC14-4504-978D-D07A60BB7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293AC52-8CEA-4F21-890E-4CBEF1F11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3444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08F44FF-EFFA-4508-87D0-1E9439CF4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641873A-3A80-4C04-BDA9-961E3D768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179170F-3A96-4408-B470-7ECC80690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322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1790BF-A723-4496-BFBC-BFCBD7873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81DF5F-932D-4D13-87A5-B8DCD8809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9522C87-4170-4229-B36F-5D33E7EF1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E4FC8D4-9045-497D-90F2-E5783E8E1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C9ED5E2-EF00-4599-BA98-2A8373151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CCCE2E2-921D-4D51-A4A9-6BCC12F78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769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752D86-D434-4E26-9568-99B923573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5C0B946-96BA-4C35-8F4E-F92E8AB39C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DF2C28F-3F68-46DE-80DD-F4BAF9A67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681D8DB-41B9-4085-84E3-0F84DB44E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EA810F-D15D-492E-AA3E-D2D838521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A494BC0-D210-40DD-9628-C92BEF408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873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2561E67-DA20-4D3A-A26D-AF228A1DF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AF6BC1F-517F-445F-890B-9F1D826BC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807F16-0141-4B84-9767-6384FD5632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CD4A2-80B8-485D-AB04-596B23E63AD9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03E066-5640-4D25-B27D-B36F83AD16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355251-44A9-4E1B-BDFD-657E8A2F96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43D51-0F62-44E7-B6E9-25F79B408E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510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489726" y="538022"/>
            <a:ext cx="1070610" cy="0"/>
          </a:xfrm>
          <a:custGeom>
            <a:avLst/>
            <a:gdLst/>
            <a:ahLst/>
            <a:cxnLst/>
            <a:rect l="l" t="t" r="r" b="b"/>
            <a:pathLst>
              <a:path w="1070609">
                <a:moveTo>
                  <a:pt x="0" y="0"/>
                </a:moveTo>
                <a:lnTo>
                  <a:pt x="1070305" y="0"/>
                </a:lnTo>
              </a:path>
            </a:pathLst>
          </a:custGeom>
          <a:ln w="76200">
            <a:solidFill>
              <a:srgbClr val="EC6A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814880" y="744768"/>
            <a:ext cx="4764608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t-IT" sz="2000" b="1" spc="-114" dirty="0">
                <a:solidFill>
                  <a:srgbClr val="ED5C2F"/>
                </a:solidFill>
                <a:cs typeface="Arial"/>
              </a:rPr>
              <a:t>COMITATO CONSULTIVO</a:t>
            </a:r>
            <a:r>
              <a:rPr lang="it-IT" sz="2000" b="1" spc="110" dirty="0">
                <a:solidFill>
                  <a:srgbClr val="ED5C2F"/>
                </a:solidFill>
                <a:cs typeface="Arial"/>
              </a:rPr>
              <a:t> </a:t>
            </a:r>
            <a:r>
              <a:rPr lang="it-IT" sz="2000" b="1" spc="-114" dirty="0">
                <a:solidFill>
                  <a:srgbClr val="ED5C2F"/>
                </a:solidFill>
                <a:cs typeface="Arial"/>
              </a:rPr>
              <a:t>FINCO</a:t>
            </a:r>
            <a:r>
              <a:rPr lang="it-IT" sz="2000" b="1" spc="-360" dirty="0">
                <a:solidFill>
                  <a:srgbClr val="ED5C2F"/>
                </a:solidFill>
                <a:cs typeface="Arial"/>
              </a:rPr>
              <a:t> </a:t>
            </a:r>
            <a:br>
              <a:rPr lang="it-IT" sz="2000" dirty="0">
                <a:cs typeface="Arial"/>
              </a:rPr>
            </a:br>
            <a:endParaRPr sz="2000" spc="-540" dirty="0">
              <a:latin typeface="+mn-l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22332"/>
            <a:ext cx="1553210" cy="2170430"/>
          </a:xfrm>
          <a:custGeom>
            <a:avLst/>
            <a:gdLst/>
            <a:ahLst/>
            <a:cxnLst/>
            <a:rect l="l" t="t" r="r" b="b"/>
            <a:pathLst>
              <a:path w="1553210" h="2170430">
                <a:moveTo>
                  <a:pt x="1552752" y="0"/>
                </a:moveTo>
                <a:lnTo>
                  <a:pt x="0" y="0"/>
                </a:lnTo>
                <a:lnTo>
                  <a:pt x="0" y="375920"/>
                </a:lnTo>
                <a:lnTo>
                  <a:pt x="0" y="2170430"/>
                </a:lnTo>
                <a:lnTo>
                  <a:pt x="375805" y="2170430"/>
                </a:lnTo>
                <a:lnTo>
                  <a:pt x="375805" y="375920"/>
                </a:lnTo>
                <a:lnTo>
                  <a:pt x="1552752" y="375920"/>
                </a:lnTo>
                <a:lnTo>
                  <a:pt x="1552752" y="0"/>
                </a:lnTo>
                <a:close/>
              </a:path>
            </a:pathLst>
          </a:custGeom>
          <a:solidFill>
            <a:srgbClr val="0269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48696" y="307847"/>
            <a:ext cx="1148397" cy="6518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605488" y="307835"/>
            <a:ext cx="0" cy="652145"/>
          </a:xfrm>
          <a:custGeom>
            <a:avLst/>
            <a:gdLst/>
            <a:ahLst/>
            <a:cxnLst/>
            <a:rect l="l" t="t" r="r" b="b"/>
            <a:pathLst>
              <a:path h="652144">
                <a:moveTo>
                  <a:pt x="0" y="0"/>
                </a:moveTo>
                <a:lnTo>
                  <a:pt x="0" y="651878"/>
                </a:lnTo>
              </a:path>
            </a:pathLst>
          </a:custGeom>
          <a:ln w="12700">
            <a:solidFill>
              <a:srgbClr val="02695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Segnaposto numero diapositiva 16">
            <a:extLst>
              <a:ext uri="{FF2B5EF4-FFF2-40B4-BE49-F238E27FC236}">
                <a16:creationId xmlns:a16="http://schemas.microsoft.com/office/drawing/2014/main" id="{49D40261-3109-42A3-A68E-DAB20A018AF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it-IT" smtClean="0"/>
              <a:pPr/>
              <a:t>1</a:t>
            </a:fld>
            <a:endParaRPr lang="it-IT" dirty="0"/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C5B8D400-DDEC-34CB-3002-19DA4EE2FB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377241"/>
              </p:ext>
            </p:extLst>
          </p:nvPr>
        </p:nvGraphicFramePr>
        <p:xfrm>
          <a:off x="384317" y="1480914"/>
          <a:ext cx="11464369" cy="335203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10727">
                  <a:extLst>
                    <a:ext uri="{9D8B030D-6E8A-4147-A177-3AD203B41FA5}">
                      <a16:colId xmlns:a16="http://schemas.microsoft.com/office/drawing/2014/main" val="3276240478"/>
                    </a:ext>
                  </a:extLst>
                </a:gridCol>
                <a:gridCol w="1910727">
                  <a:extLst>
                    <a:ext uri="{9D8B030D-6E8A-4147-A177-3AD203B41FA5}">
                      <a16:colId xmlns:a16="http://schemas.microsoft.com/office/drawing/2014/main" val="677891462"/>
                    </a:ext>
                  </a:extLst>
                </a:gridCol>
                <a:gridCol w="1910727">
                  <a:extLst>
                    <a:ext uri="{9D8B030D-6E8A-4147-A177-3AD203B41FA5}">
                      <a16:colId xmlns:a16="http://schemas.microsoft.com/office/drawing/2014/main" val="1192912421"/>
                    </a:ext>
                  </a:extLst>
                </a:gridCol>
                <a:gridCol w="2122067">
                  <a:extLst>
                    <a:ext uri="{9D8B030D-6E8A-4147-A177-3AD203B41FA5}">
                      <a16:colId xmlns:a16="http://schemas.microsoft.com/office/drawing/2014/main" val="3274504336"/>
                    </a:ext>
                  </a:extLst>
                </a:gridCol>
                <a:gridCol w="1780255">
                  <a:extLst>
                    <a:ext uri="{9D8B030D-6E8A-4147-A177-3AD203B41FA5}">
                      <a16:colId xmlns:a16="http://schemas.microsoft.com/office/drawing/2014/main" val="3924035883"/>
                    </a:ext>
                  </a:extLst>
                </a:gridCol>
                <a:gridCol w="1829866">
                  <a:extLst>
                    <a:ext uri="{9D8B030D-6E8A-4147-A177-3AD203B41FA5}">
                      <a16:colId xmlns:a16="http://schemas.microsoft.com/office/drawing/2014/main" val="1475812690"/>
                    </a:ext>
                  </a:extLst>
                </a:gridCol>
              </a:tblGrid>
              <a:tr h="1370038">
                <a:tc>
                  <a:txBody>
                    <a:bodyPr/>
                    <a:lstStyle/>
                    <a:p>
                      <a:pPr marL="11938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>
                          <a:solidFill>
                            <a:srgbClr val="2A232C"/>
                          </a:solidFill>
                        </a:rPr>
                        <a:t>Ing.</a:t>
                      </a:r>
                      <a:r>
                        <a:rPr lang="it-IT" sz="1200" b="1" spc="-5" dirty="0">
                          <a:solidFill>
                            <a:srgbClr val="2A232C"/>
                          </a:solidFill>
                        </a:rPr>
                        <a:t> Paolo </a:t>
                      </a:r>
                      <a:r>
                        <a:rPr lang="it-IT" sz="1200" b="1" spc="-10" dirty="0">
                          <a:solidFill>
                            <a:srgbClr val="2A232C"/>
                          </a:solidFill>
                        </a:rPr>
                        <a:t>Cannavò </a:t>
                      </a:r>
                    </a:p>
                    <a:p>
                      <a:pPr marL="119380" marR="0" lvl="0" indent="0" defTabSz="91440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Già Presidente </a:t>
                      </a:r>
                      <a:r>
                        <a:rPr lang="it-IT" sz="1200" b="0" spc="-10" dirty="0">
                          <a:solidFill>
                            <a:srgbClr val="231F20"/>
                          </a:solidFill>
                        </a:rPr>
                        <a:t>FECC </a:t>
                      </a: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(Federazione  </a:t>
                      </a:r>
                      <a:r>
                        <a:rPr lang="it-IT" sz="1200" b="0" dirty="0">
                          <a:solidFill>
                            <a:srgbClr val="231F20"/>
                          </a:solidFill>
                        </a:rPr>
                        <a:t>Europea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dei</a:t>
                      </a:r>
                      <a:r>
                        <a:rPr lang="it-IT" sz="1200" b="0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it-IT" sz="1200" b="0" dirty="0">
                          <a:solidFill>
                            <a:srgbClr val="231F20"/>
                          </a:solidFill>
                        </a:rPr>
                        <a:t>Manager</a:t>
                      </a:r>
                      <a:r>
                        <a:rPr lang="it-IT" sz="1200" b="0" spc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delle </a:t>
                      </a: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Costruzioni)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e </a:t>
                      </a:r>
                      <a:r>
                        <a:rPr lang="it-IT" sz="1200" b="0" spc="-5" dirty="0">
                          <a:solidFill>
                            <a:srgbClr val="231F20"/>
                          </a:solidFill>
                        </a:rPr>
                        <a:t>membro  </a:t>
                      </a: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Giunta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nazionale</a:t>
                      </a:r>
                      <a:r>
                        <a:rPr lang="it-IT" sz="1200" b="0" spc="-3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it-IT" sz="1200" b="0" spc="-5" dirty="0">
                          <a:solidFill>
                            <a:srgbClr val="231F20"/>
                          </a:solidFill>
                        </a:rPr>
                        <a:t>Federmanager</a:t>
                      </a:r>
                      <a:endParaRPr lang="it-IT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71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spc="-5" dirty="0">
                          <a:solidFill>
                            <a:srgbClr val="2A232C"/>
                          </a:solidFill>
                          <a:latin typeface="+mn-lt"/>
                          <a:ea typeface="+mn-ea"/>
                          <a:cs typeface="+mn-cs"/>
                        </a:rPr>
                        <a:t>Dr. Marco </a:t>
                      </a:r>
                      <a:r>
                        <a:rPr lang="it-IT" sz="1200" b="1" kern="1200" spc="-5" dirty="0" err="1">
                          <a:solidFill>
                            <a:srgbClr val="2A232C"/>
                          </a:solidFill>
                          <a:latin typeface="+mn-lt"/>
                          <a:ea typeface="+mn-ea"/>
                          <a:cs typeface="+mn-cs"/>
                        </a:rPr>
                        <a:t>Cattabiani</a:t>
                      </a:r>
                      <a:endParaRPr lang="it-IT" sz="1200" b="1" kern="1200" spc="-5" dirty="0">
                        <a:solidFill>
                          <a:srgbClr val="2A232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71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kern="1200" spc="-5" dirty="0">
                          <a:solidFill>
                            <a:srgbClr val="2A232C"/>
                          </a:solidFill>
                          <a:latin typeface="+mn-lt"/>
                          <a:ea typeface="+mn-ea"/>
                          <a:cs typeface="+mn-cs"/>
                        </a:rPr>
                        <a:t>Esperto settore assicurativo in particolare in materia trasporti, logistica, grandi sollevamenti.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71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spc="-10" dirty="0">
                          <a:solidFill>
                            <a:srgbClr val="2A232C"/>
                          </a:solidFill>
                        </a:rPr>
                        <a:t>Prof. </a:t>
                      </a:r>
                      <a:r>
                        <a:rPr lang="it-IT" sz="1200" b="1" spc="-5" dirty="0">
                          <a:solidFill>
                            <a:srgbClr val="2A232C"/>
                          </a:solidFill>
                        </a:rPr>
                        <a:t>Innocenzo  Cipolletta</a:t>
                      </a:r>
                      <a:r>
                        <a:rPr lang="it-IT" sz="1200" b="1" spc="-10" dirty="0">
                          <a:solidFill>
                            <a:srgbClr val="2A232C"/>
                          </a:solidFill>
                        </a:rPr>
                        <a:t> </a:t>
                      </a:r>
                    </a:p>
                    <a:p>
                      <a:pPr marL="92710" marR="0" lvl="0" indent="0" defTabSz="91440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Presidente </a:t>
                      </a:r>
                      <a:r>
                        <a:rPr lang="it-IT" sz="1200" b="0" dirty="0">
                          <a:solidFill>
                            <a:srgbClr val="231F20"/>
                          </a:solidFill>
                        </a:rPr>
                        <a:t>AIFI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e </a:t>
                      </a:r>
                      <a:r>
                        <a:rPr lang="it-IT" sz="1200" b="0" dirty="0">
                          <a:solidFill>
                            <a:srgbClr val="231F20"/>
                          </a:solidFill>
                        </a:rPr>
                        <a:t>Fondo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Italiano  d’</a:t>
                      </a:r>
                      <a:r>
                        <a:rPr lang="it-IT" sz="1200" b="0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it-IT" sz="1200" b="0" dirty="0">
                          <a:solidFill>
                            <a:srgbClr val="231F20"/>
                          </a:solidFill>
                        </a:rPr>
                        <a:t>Investimento.</a:t>
                      </a:r>
                    </a:p>
                    <a:p>
                      <a:pPr marL="92710" marR="0" lvl="0" indent="0" defTabSz="91440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dirty="0">
                          <a:solidFill>
                            <a:srgbClr val="231F20"/>
                          </a:solidFill>
                        </a:rPr>
                        <a:t>Ex Direttore Generale Confindustria</a:t>
                      </a:r>
                      <a:endParaRPr lang="it-IT" sz="1200" b="0" dirty="0"/>
                    </a:p>
                    <a:p>
                      <a:pPr marL="9271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kern="1200" spc="5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71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spc="-10" dirty="0">
                          <a:solidFill>
                            <a:srgbClr val="2A232C"/>
                          </a:solidFill>
                        </a:rPr>
                        <a:t>Prof. </a:t>
                      </a:r>
                      <a:r>
                        <a:rPr lang="it-IT" sz="1200" b="1" spc="-5" dirty="0">
                          <a:solidFill>
                            <a:srgbClr val="2A232C"/>
                          </a:solidFill>
                        </a:rPr>
                        <a:t>Federico </a:t>
                      </a:r>
                      <a:r>
                        <a:rPr lang="it-IT" sz="1200" b="1" dirty="0">
                          <a:solidFill>
                            <a:srgbClr val="2A232C"/>
                          </a:solidFill>
                        </a:rPr>
                        <a:t>Della Puppa</a:t>
                      </a:r>
                      <a:r>
                        <a:rPr lang="it-IT" sz="1200" b="1" spc="-30" dirty="0">
                          <a:solidFill>
                            <a:srgbClr val="2A232C"/>
                          </a:solidFill>
                        </a:rPr>
                        <a:t> </a:t>
                      </a:r>
                    </a:p>
                    <a:p>
                      <a:pPr marL="92710" marR="0" lvl="0" indent="0" defTabSz="91440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Responsabile Area Analisi e Strategie, presso Smart Land</a:t>
                      </a:r>
                    </a:p>
                    <a:p>
                      <a:pPr marL="9271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kern="1200" spc="5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71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spc="-10" dirty="0">
                          <a:solidFill>
                            <a:srgbClr val="2A232C"/>
                          </a:solidFill>
                        </a:rPr>
                        <a:t>Dr. Massimo Ghelfi</a:t>
                      </a:r>
                    </a:p>
                    <a:p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   Esperto Appalti   </a:t>
                      </a:r>
                    </a:p>
                    <a:p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   Pubblici.</a:t>
                      </a:r>
                    </a:p>
                    <a:p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   Già Responsabile del</a:t>
                      </a:r>
                    </a:p>
                    <a:p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   tema in </a:t>
                      </a:r>
                      <a:r>
                        <a:rPr lang="it-IT" sz="1200" b="0" kern="1200" spc="5" dirty="0" err="1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Assistal</a:t>
                      </a:r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 ed </a:t>
                      </a:r>
                    </a:p>
                    <a:p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   Unione Industriali di</a:t>
                      </a:r>
                    </a:p>
                    <a:p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   Torino</a:t>
                      </a:r>
                    </a:p>
                    <a:p>
                      <a:pPr marL="92710" marR="0" lvl="0" indent="0" algn="l" defTabSz="914400" rtl="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kern="1200" spc="5" dirty="0">
                        <a:solidFill>
                          <a:srgbClr val="231F2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spc="-10" dirty="0">
                          <a:solidFill>
                            <a:srgbClr val="2A232C"/>
                          </a:solidFill>
                        </a:rPr>
                        <a:t>Avv. Giuseppe Lucibello</a:t>
                      </a:r>
                    </a:p>
                    <a:p>
                      <a:pPr marL="9144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spc="-10" dirty="0">
                          <a:solidFill>
                            <a:srgbClr val="2A232C"/>
                          </a:solidFill>
                        </a:rPr>
                        <a:t>Ex Direttore Generale INAIL</a:t>
                      </a:r>
                      <a:endParaRPr lang="it-IT" sz="1200" b="0" dirty="0"/>
                    </a:p>
                    <a:p>
                      <a:pPr marL="9144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dirty="0"/>
                    </a:p>
                    <a:p>
                      <a:pPr marL="92710" marR="0" lvl="0" indent="0" algn="l" defTabSz="914400" rtl="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229147"/>
                  </a:ext>
                </a:extLst>
              </a:tr>
              <a:tr h="1649811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spc="-10" dirty="0">
                          <a:solidFill>
                            <a:srgbClr val="2A232C"/>
                          </a:solidFill>
                        </a:rPr>
                        <a:t>Prof. </a:t>
                      </a:r>
                      <a:r>
                        <a:rPr lang="it-IT" sz="1200" b="1" dirty="0">
                          <a:solidFill>
                            <a:srgbClr val="2A232C"/>
                          </a:solidFill>
                        </a:rPr>
                        <a:t>Giuseppe Martino </a:t>
                      </a:r>
                    </a:p>
                    <a:p>
                      <a:pPr marL="91440" marR="0" lvl="0" indent="0" defTabSz="91440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Docente Università "La Sapienza" di Roma -Facoltà Ingegneria dell’Informazione, Informatica e Statistica - Corso di Laurea in Ingegneria Gestionale</a:t>
                      </a:r>
                      <a:endParaRPr lang="it-IT" sz="1200" b="0" kern="1200" spc="5" dirty="0">
                        <a:solidFill>
                          <a:srgbClr val="231F20"/>
                        </a:solidFill>
                      </a:endParaRP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10287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spc="-5" dirty="0">
                          <a:solidFill>
                            <a:srgbClr val="2A232C"/>
                          </a:solidFill>
                        </a:rPr>
                        <a:t>Prof. Aurelio Misiti</a:t>
                      </a:r>
                      <a:r>
                        <a:rPr lang="it-IT" sz="1200" b="1" spc="-15" dirty="0">
                          <a:solidFill>
                            <a:srgbClr val="2A232C"/>
                          </a:solidFill>
                        </a:rPr>
                        <a:t> </a:t>
                      </a:r>
                    </a:p>
                    <a:p>
                      <a:pPr marL="102870" marR="0" lvl="0" indent="0" defTabSz="91440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Presidente CNIM (Comitato  Nazionale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Italiano </a:t>
                      </a: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Manutenzione) 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e già </a:t>
                      </a:r>
                      <a:r>
                        <a:rPr lang="it-IT" sz="1200" b="0" dirty="0">
                          <a:solidFill>
                            <a:srgbClr val="231F20"/>
                          </a:solidFill>
                        </a:rPr>
                        <a:t>Presidente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Consiglio  </a:t>
                      </a:r>
                      <a:r>
                        <a:rPr lang="it-IT" sz="1200" b="0" dirty="0">
                          <a:solidFill>
                            <a:srgbClr val="231F20"/>
                          </a:solidFill>
                        </a:rPr>
                        <a:t>Superiore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dei </a:t>
                      </a: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Lavori</a:t>
                      </a:r>
                      <a:r>
                        <a:rPr lang="it-IT" sz="1200" b="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Pubblici</a:t>
                      </a:r>
                      <a:endParaRPr lang="it-IT" sz="1200" b="0" dirty="0"/>
                    </a:p>
                    <a:p>
                      <a:pPr marL="92710" marR="0" lvl="0" indent="0" algn="l" defTabSz="914400" rtl="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kern="1200" spc="5" dirty="0">
                        <a:solidFill>
                          <a:srgbClr val="231F20"/>
                        </a:solidFill>
                      </a:endParaRP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92710" marR="0" lvl="0" indent="0" algn="l" defTabSz="914400" rtl="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spc="5" dirty="0">
                          <a:solidFill>
                            <a:srgbClr val="231F20"/>
                          </a:solidFill>
                        </a:rPr>
                        <a:t>Avv. Francesco Morabito </a:t>
                      </a:r>
                    </a:p>
                    <a:p>
                      <a:pPr marL="92710" marR="0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</a:rPr>
                        <a:t>Consulente, esperto Public Affairs</a:t>
                      </a:r>
                    </a:p>
                    <a:p>
                      <a:pPr marL="13970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kern="1200" spc="5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139700" marR="67945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Dr. Walter Righini</a:t>
                      </a:r>
                    </a:p>
                    <a:p>
                      <a:pPr marL="139700" marR="67945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kern="1200" spc="5" dirty="0" err="1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Past</a:t>
                      </a:r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200" b="0" kern="1200" spc="5" dirty="0" err="1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President</a:t>
                      </a:r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 Fiper.</a:t>
                      </a:r>
                    </a:p>
                    <a:p>
                      <a:pPr marL="139700" marR="67945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Esperto Biomasse</a:t>
                      </a:r>
                    </a:p>
                    <a:p>
                      <a:pPr marL="139700" marR="67945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kern="1200" spc="5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139700" marR="0" lvl="0" indent="0" algn="l" defTabSz="914400" rtl="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Avv. Maria Letizia Rosati</a:t>
                      </a:r>
                    </a:p>
                    <a:p>
                      <a:pPr marL="139700" marR="0" lvl="0" indent="0" algn="l" defTabSz="914400" rtl="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Avv. nel Foro di Roma</a:t>
                      </a:r>
                    </a:p>
                    <a:p>
                      <a:pPr marL="13970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dirty="0"/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13970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spc="-10" dirty="0">
                          <a:solidFill>
                            <a:srgbClr val="2A232C"/>
                          </a:solidFill>
                        </a:rPr>
                        <a:t>Prof. </a:t>
                      </a:r>
                      <a:r>
                        <a:rPr lang="it-IT" sz="1200" b="1" spc="-5" dirty="0">
                          <a:solidFill>
                            <a:srgbClr val="2A232C"/>
                          </a:solidFill>
                        </a:rPr>
                        <a:t>ssa Chiara Tonelli</a:t>
                      </a:r>
                    </a:p>
                    <a:p>
                      <a:pPr marL="139700" marR="0" lvl="0" indent="0" defTabSz="91440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Architetto, Ordinaria Università degli Studi Roma Tre – già Delegata del Rettore per la «Sostenibilità ambientale» e  «Startup e Imprese per l’innovazione»</a:t>
                      </a:r>
                      <a:endParaRPr lang="it-IT" sz="1200" b="0" dirty="0"/>
                    </a:p>
                    <a:p>
                      <a:pPr marL="139700" marR="67945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kern="1200" spc="5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47625" marB="0"/>
                </a:tc>
                <a:extLst>
                  <a:ext uri="{0D108BD9-81ED-4DB2-BD59-A6C34878D82A}">
                    <a16:rowId xmlns:a16="http://schemas.microsoft.com/office/drawing/2014/main" val="1982932902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56BC224D-7A8C-4FA2-BD48-58FBFAF622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37651"/>
              </p:ext>
            </p:extLst>
          </p:nvPr>
        </p:nvGraphicFramePr>
        <p:xfrm>
          <a:off x="384317" y="4863719"/>
          <a:ext cx="5783401" cy="164981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19612">
                  <a:extLst>
                    <a:ext uri="{9D8B030D-6E8A-4147-A177-3AD203B41FA5}">
                      <a16:colId xmlns:a16="http://schemas.microsoft.com/office/drawing/2014/main" val="1522940524"/>
                    </a:ext>
                  </a:extLst>
                </a:gridCol>
                <a:gridCol w="1909483">
                  <a:extLst>
                    <a:ext uri="{9D8B030D-6E8A-4147-A177-3AD203B41FA5}">
                      <a16:colId xmlns:a16="http://schemas.microsoft.com/office/drawing/2014/main" val="1755880682"/>
                    </a:ext>
                  </a:extLst>
                </a:gridCol>
                <a:gridCol w="1928587">
                  <a:extLst>
                    <a:ext uri="{9D8B030D-6E8A-4147-A177-3AD203B41FA5}">
                      <a16:colId xmlns:a16="http://schemas.microsoft.com/office/drawing/2014/main" val="2996302567"/>
                    </a:ext>
                  </a:extLst>
                </a:gridCol>
                <a:gridCol w="25719">
                  <a:extLst>
                    <a:ext uri="{9D8B030D-6E8A-4147-A177-3AD203B41FA5}">
                      <a16:colId xmlns:a16="http://schemas.microsoft.com/office/drawing/2014/main" val="1353355703"/>
                    </a:ext>
                  </a:extLst>
                </a:gridCol>
              </a:tblGrid>
              <a:tr h="1649811">
                <a:tc>
                  <a:txBody>
                    <a:bodyPr/>
                    <a:lstStyle/>
                    <a:p>
                      <a:pPr marL="92710" marR="0" lvl="0" indent="0" algn="l" defTabSz="914400" rtl="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spc="5" dirty="0">
                          <a:solidFill>
                            <a:srgbClr val="231F20"/>
                          </a:solidFill>
                        </a:rPr>
                        <a:t>Avv. Arrigo Varlaro Sinisi</a:t>
                      </a:r>
                    </a:p>
                    <a:p>
                      <a:pPr marL="92710" marR="0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</a:rPr>
                        <a:t>Esperto Settore Contratti Pubblici </a:t>
                      </a:r>
                    </a:p>
                    <a:p>
                      <a:pPr marL="92710" marR="0" lvl="0" indent="0" algn="l" defTabSz="914400" rtl="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kern="1200" spc="5" dirty="0">
                        <a:solidFill>
                          <a:srgbClr val="231F20"/>
                        </a:solidFill>
                      </a:endParaRP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139700" marR="0" lvl="0" indent="0" defTabSz="91440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spc="-10" dirty="0">
                          <a:solidFill>
                            <a:srgbClr val="2A232C"/>
                          </a:solidFill>
                        </a:rPr>
                        <a:t>Prof. </a:t>
                      </a:r>
                      <a:r>
                        <a:rPr lang="it-IT" sz="1200" b="1" spc="-5" dirty="0">
                          <a:solidFill>
                            <a:srgbClr val="2A232C"/>
                          </a:solidFill>
                        </a:rPr>
                        <a:t>Manlio Vendittelli</a:t>
                      </a:r>
                    </a:p>
                    <a:p>
                      <a:pPr marL="139700" marR="0" lvl="0" indent="0" defTabSz="91440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Architetto, ordinario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di </a:t>
                      </a:r>
                      <a:r>
                        <a:rPr lang="it-IT" sz="1200" b="0" dirty="0">
                          <a:solidFill>
                            <a:srgbClr val="231F20"/>
                          </a:solidFill>
                        </a:rPr>
                        <a:t>urbanistica,  </a:t>
                      </a: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esperto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in </a:t>
                      </a:r>
                      <a:r>
                        <a:rPr lang="it-IT" sz="1200" b="0" dirty="0" err="1">
                          <a:solidFill>
                            <a:srgbClr val="231F20"/>
                          </a:solidFill>
                        </a:rPr>
                        <a:t>P</a:t>
                      </a:r>
                      <a:r>
                        <a:rPr lang="it-IT" sz="1200" b="0" spc="5" dirty="0" err="1">
                          <a:solidFill>
                            <a:srgbClr val="231F20"/>
                          </a:solidFill>
                        </a:rPr>
                        <a:t>ianiﬁcazione</a:t>
                      </a: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 ecologica,  E</a:t>
                      </a:r>
                      <a:r>
                        <a:rPr lang="it-IT" sz="1200" b="0" dirty="0">
                          <a:solidFill>
                            <a:srgbClr val="231F20"/>
                          </a:solidFill>
                        </a:rPr>
                        <a:t>conomia</a:t>
                      </a:r>
                      <a:r>
                        <a:rPr lang="it-IT" sz="1200" b="0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it-IT" sz="1200" b="0" spc="5" dirty="0">
                          <a:solidFill>
                            <a:srgbClr val="231F20"/>
                          </a:solidFill>
                        </a:rPr>
                        <a:t>circolare, (</a:t>
                      </a:r>
                      <a:r>
                        <a:rPr lang="it-IT" sz="1200" b="0" dirty="0">
                          <a:solidFill>
                            <a:srgbClr val="231F20"/>
                          </a:solidFill>
                        </a:rPr>
                        <a:t>Sapienza Università </a:t>
                      </a:r>
                      <a:r>
                        <a:rPr lang="it-IT" sz="1200" b="0" spc="10" dirty="0">
                          <a:solidFill>
                            <a:srgbClr val="231F20"/>
                          </a:solidFill>
                        </a:rPr>
                        <a:t>di</a:t>
                      </a:r>
                      <a:r>
                        <a:rPr lang="it-IT" sz="1200" b="0" spc="-5" dirty="0">
                          <a:solidFill>
                            <a:srgbClr val="231F20"/>
                          </a:solidFill>
                        </a:rPr>
                        <a:t> Roma)</a:t>
                      </a:r>
                      <a:endParaRPr lang="it-IT" sz="1200" b="0" dirty="0"/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139700" marR="67945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spc="-10" dirty="0">
                          <a:solidFill>
                            <a:srgbClr val="2A232C"/>
                          </a:solidFill>
                        </a:rPr>
                        <a:t>Prof. ssa Maristella Vicini </a:t>
                      </a:r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Amministratore Unico ISEA (Istituto di Studi per L'economia Applicata).</a:t>
                      </a:r>
                    </a:p>
                    <a:p>
                      <a:pPr marL="139700" marR="67945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kern="1200" spc="5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Docente presso Luiss</a:t>
                      </a:r>
                    </a:p>
                    <a:p>
                      <a:pPr marL="139700" marR="67945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kern="1200" spc="5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92710" marR="0" lvl="0" indent="0" algn="l" defTabSz="914400" rtl="0" eaLnBrk="1" fontAlgn="auto" latinLnBrk="0" hangingPunct="1">
                        <a:lnSpc>
                          <a:spcPts val="1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kern="1200" spc="5" dirty="0">
                        <a:solidFill>
                          <a:srgbClr val="231F20"/>
                        </a:solidFill>
                      </a:endParaRPr>
                    </a:p>
                  </a:txBody>
                  <a:tcPr marL="0" marR="0" marT="47625" marB="0"/>
                </a:tc>
                <a:extLst>
                  <a:ext uri="{0D108BD9-81ED-4DB2-BD59-A6C34878D82A}">
                    <a16:rowId xmlns:a16="http://schemas.microsoft.com/office/drawing/2014/main" val="22490035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268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COMITATO CONSULTIVO FINCO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COMITATO CONSULTIVO FINCO</dc:title>
  <dc:creator>User</dc:creator>
  <cp:lastModifiedBy>Finco</cp:lastModifiedBy>
  <cp:revision>22</cp:revision>
  <cp:lastPrinted>2026-05-06T07:31:15Z</cp:lastPrinted>
  <dcterms:created xsi:type="dcterms:W3CDTF">2021-05-13T12:59:54Z</dcterms:created>
  <dcterms:modified xsi:type="dcterms:W3CDTF">2026-05-06T07:35:45Z</dcterms:modified>
</cp:coreProperties>
</file>